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 id="2147483660" r:id="rId5"/>
  </p:sldMasterIdLst>
  <p:notesMasterIdLst>
    <p:notesMasterId r:id="rId31"/>
  </p:notesMasterIdLst>
  <p:handoutMasterIdLst>
    <p:handoutMasterId r:id="rId32"/>
  </p:handoutMasterIdLst>
  <p:sldIdLst>
    <p:sldId id="2032093271" r:id="rId6"/>
    <p:sldId id="2032093237" r:id="rId7"/>
    <p:sldId id="2032093292" r:id="rId8"/>
    <p:sldId id="264" r:id="rId9"/>
    <p:sldId id="2032093293" r:id="rId10"/>
    <p:sldId id="2032093253" r:id="rId11"/>
    <p:sldId id="2032093257" r:id="rId12"/>
    <p:sldId id="2032093258" r:id="rId13"/>
    <p:sldId id="2032093259" r:id="rId14"/>
    <p:sldId id="2032093300" r:id="rId15"/>
    <p:sldId id="2032093294" r:id="rId16"/>
    <p:sldId id="2032093263" r:id="rId17"/>
    <p:sldId id="2032093298" r:id="rId18"/>
    <p:sldId id="2032093301" r:id="rId19"/>
    <p:sldId id="2032093302" r:id="rId20"/>
    <p:sldId id="2032093264" r:id="rId21"/>
    <p:sldId id="2032093296" r:id="rId22"/>
    <p:sldId id="2032093272" r:id="rId23"/>
    <p:sldId id="2032093273" r:id="rId24"/>
    <p:sldId id="2032093297" r:id="rId25"/>
    <p:sldId id="2032093299" r:id="rId26"/>
    <p:sldId id="2032093262" r:id="rId27"/>
    <p:sldId id="2032093270" r:id="rId28"/>
    <p:sldId id="2032093268" r:id="rId29"/>
    <p:sldId id="2032093269" r:id="rId30"/>
  </p:sldIdLst>
  <p:sldSz cx="18288000" cy="10287000"/>
  <p:notesSz cx="6858000" cy="9144000"/>
  <p:embeddedFontLst>
    <p:embeddedFont>
      <p:font typeface="Calibri" panose="020F0502020204030204" pitchFamily="34" charset="0"/>
      <p:regular r:id="rId33"/>
      <p:bold r:id="rId34"/>
      <p:italic r:id="rId35"/>
      <p:boldItalic r:id="rId36"/>
    </p:embeddedFont>
    <p:embeddedFont>
      <p:font typeface="DengXian" panose="02010600030101010101" pitchFamily="2" charset="-122"/>
      <p:regular r:id="rId37"/>
      <p:bold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7938114-D476-43A8-B1D3-F23B04991BF8}">
          <p14:sldIdLst>
            <p14:sldId id="2032093271"/>
            <p14:sldId id="2032093237"/>
            <p14:sldId id="2032093292"/>
            <p14:sldId id="264"/>
            <p14:sldId id="2032093293"/>
            <p14:sldId id="2032093253"/>
            <p14:sldId id="2032093257"/>
            <p14:sldId id="2032093258"/>
            <p14:sldId id="2032093259"/>
            <p14:sldId id="2032093300"/>
            <p14:sldId id="2032093294"/>
            <p14:sldId id="2032093263"/>
            <p14:sldId id="2032093298"/>
            <p14:sldId id="2032093301"/>
            <p14:sldId id="2032093302"/>
            <p14:sldId id="2032093264"/>
            <p14:sldId id="2032093296"/>
            <p14:sldId id="2032093272"/>
            <p14:sldId id="2032093273"/>
            <p14:sldId id="2032093297"/>
            <p14:sldId id="2032093299"/>
            <p14:sldId id="2032093262"/>
            <p14:sldId id="2032093270"/>
            <p14:sldId id="2032093268"/>
            <p14:sldId id="2032093269"/>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EAFE"/>
    <a:srgbClr val="8CE0FE"/>
    <a:srgbClr val="D1F3FF"/>
    <a:srgbClr val="026DBE"/>
    <a:srgbClr val="66D6FE"/>
    <a:srgbClr val="05AAED"/>
    <a:srgbClr val="025FA7"/>
    <a:srgbClr val="72D9FE"/>
    <a:srgbClr val="05A2E1"/>
    <a:srgbClr val="1AB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9" autoAdjust="0"/>
    <p:restoredTop sz="94692"/>
  </p:normalViewPr>
  <p:slideViewPr>
    <p:cSldViewPr snapToGrid="0">
      <p:cViewPr varScale="1">
        <p:scale>
          <a:sx n="54" d="100"/>
          <a:sy n="54" d="100"/>
        </p:scale>
        <p:origin x="466" y="8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font" Target="fonts/font2.fntdata"/><Relationship Id="rId42"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font" Target="fonts/font1.fntdata"/><Relationship Id="rId38"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font" Target="fonts/font4.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font" Target="fonts/font3.fntdata"/></Relationships>
</file>

<file path=ppt/diagrams/_rels/data3.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diagrams/_rels/drawing3.xml.rels><?xml version="1.0" encoding="UTF-8" standalone="yes"?>
<Relationships xmlns="http://schemas.openxmlformats.org/package/2006/relationships"><Relationship Id="rId8" Type="http://schemas.openxmlformats.org/officeDocument/2006/relationships/image" Target="../media/image39.sv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svg"/><Relationship Id="rId1" Type="http://schemas.openxmlformats.org/officeDocument/2006/relationships/image" Target="../media/image32.png"/><Relationship Id="rId6" Type="http://schemas.openxmlformats.org/officeDocument/2006/relationships/image" Target="../media/image37.sv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962CA2-80F3-C845-A333-9BBA9F56613A}"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F7700F9F-FC7D-8D49-9A71-860DAFC3804E}">
      <dgm:prSet phldrT="[Text]"/>
      <dgm:spPr>
        <a:solidFill>
          <a:srgbClr val="025FA7"/>
        </a:solidFill>
      </dgm:spPr>
      <dgm:t>
        <a:bodyPr/>
        <a:lstStyle/>
        <a:p>
          <a:r>
            <a:rPr lang="en-US" b="1" i="0" u="none"/>
            <a:t>Customer Segmentation and Marketing Optimization</a:t>
          </a:r>
          <a:endParaRPr lang="en-US"/>
        </a:p>
      </dgm:t>
    </dgm:pt>
    <dgm:pt modelId="{98B1C3D3-91DF-4B46-AE12-97FB0C664174}" type="parTrans" cxnId="{6A48FF01-681C-7342-9577-187DC8A0988F}">
      <dgm:prSet/>
      <dgm:spPr/>
      <dgm:t>
        <a:bodyPr/>
        <a:lstStyle/>
        <a:p>
          <a:endParaRPr lang="en-US"/>
        </a:p>
      </dgm:t>
    </dgm:pt>
    <dgm:pt modelId="{DCF2B744-A04A-3249-8367-83D4878391BF}" type="sibTrans" cxnId="{6A48FF01-681C-7342-9577-187DC8A0988F}">
      <dgm:prSet/>
      <dgm:spPr/>
      <dgm:t>
        <a:bodyPr/>
        <a:lstStyle/>
        <a:p>
          <a:endParaRPr lang="en-US"/>
        </a:p>
      </dgm:t>
    </dgm:pt>
    <dgm:pt modelId="{17FE2121-B820-834D-89A1-3DB782D21CA2}">
      <dgm:prSet phldrT="[Text]"/>
      <dgm:spPr/>
      <dgm:t>
        <a:bodyPr/>
        <a:lstStyle/>
        <a:p>
          <a:r>
            <a:rPr lang="en-US"/>
            <a:t>Hosseini, M., &amp; </a:t>
          </a:r>
          <a:r>
            <a:rPr lang="en-US" err="1"/>
            <a:t>Shabani</a:t>
          </a:r>
          <a:r>
            <a:rPr lang="en-US"/>
            <a:t>, M. (2015). New approach to customer segmentation based on changes in customer value. Journal of Marketing Analytics, 3, 110-121.</a:t>
          </a:r>
        </a:p>
      </dgm:t>
    </dgm:pt>
    <dgm:pt modelId="{DAD7B9B2-EF21-2344-A886-1792A474837E}" type="parTrans" cxnId="{3B57CEF9-DB65-5C4C-9EAB-ED48AE2CA6C7}">
      <dgm:prSet/>
      <dgm:spPr/>
      <dgm:t>
        <a:bodyPr/>
        <a:lstStyle/>
        <a:p>
          <a:endParaRPr lang="en-US"/>
        </a:p>
      </dgm:t>
    </dgm:pt>
    <dgm:pt modelId="{25ECC4D6-71C5-7E41-AF09-1F10A6866BDF}" type="sibTrans" cxnId="{3B57CEF9-DB65-5C4C-9EAB-ED48AE2CA6C7}">
      <dgm:prSet/>
      <dgm:spPr/>
      <dgm:t>
        <a:bodyPr/>
        <a:lstStyle/>
        <a:p>
          <a:endParaRPr lang="en-US"/>
        </a:p>
      </dgm:t>
    </dgm:pt>
    <dgm:pt modelId="{3C7A1334-6501-B94E-986F-DFE466B2E088}">
      <dgm:prSet phldrT="[Text]"/>
      <dgm:spPr>
        <a:solidFill>
          <a:srgbClr val="025FA7"/>
        </a:solidFill>
      </dgm:spPr>
      <dgm:t>
        <a:bodyPr/>
        <a:lstStyle/>
        <a:p>
          <a:r>
            <a:rPr lang="en-US" b="1" i="0" u="none"/>
            <a:t>Customer Behavior Analysis and Budget Optimization:</a:t>
          </a:r>
          <a:endParaRPr lang="en-US"/>
        </a:p>
      </dgm:t>
    </dgm:pt>
    <dgm:pt modelId="{34E3174A-5D0C-C141-A0D5-2CCB63904A26}" type="parTrans" cxnId="{02C6FFAB-49A3-A046-8B5C-5216C08AFA01}">
      <dgm:prSet/>
      <dgm:spPr/>
      <dgm:t>
        <a:bodyPr/>
        <a:lstStyle/>
        <a:p>
          <a:endParaRPr lang="en-US"/>
        </a:p>
      </dgm:t>
    </dgm:pt>
    <dgm:pt modelId="{D6273F20-6116-DA4E-863B-2B3AE17B0478}" type="sibTrans" cxnId="{02C6FFAB-49A3-A046-8B5C-5216C08AFA01}">
      <dgm:prSet/>
      <dgm:spPr/>
      <dgm:t>
        <a:bodyPr/>
        <a:lstStyle/>
        <a:p>
          <a:endParaRPr lang="en-US"/>
        </a:p>
      </dgm:t>
    </dgm:pt>
    <dgm:pt modelId="{EAFFD9F1-4DE5-C14A-A48A-9F8A88B12A86}">
      <dgm:prSet phldrT="[Text]"/>
      <dgm:spPr/>
      <dgm:t>
        <a:bodyPr/>
        <a:lstStyle/>
        <a:p>
          <a:r>
            <a:rPr lang="en-US"/>
            <a:t>Gunnarsson, B. R., vanden Broucke, S., &amp; De Weerdt, J. (2019). Optimizing marketing campaign targeting using uncertainty-based predictive modelling. 2019 International Conference on Data Mining Workshops (ICDMW).</a:t>
          </a:r>
        </a:p>
      </dgm:t>
    </dgm:pt>
    <dgm:pt modelId="{E666F3F7-FD9F-EA4A-B164-AE80BD787164}" type="parTrans" cxnId="{783D8BDB-A3B5-5242-9EEC-97313F4EB1AD}">
      <dgm:prSet/>
      <dgm:spPr/>
      <dgm:t>
        <a:bodyPr/>
        <a:lstStyle/>
        <a:p>
          <a:endParaRPr lang="en-US"/>
        </a:p>
      </dgm:t>
    </dgm:pt>
    <dgm:pt modelId="{278EDA66-F85B-9D4B-9409-EF2CD790674B}" type="sibTrans" cxnId="{783D8BDB-A3B5-5242-9EEC-97313F4EB1AD}">
      <dgm:prSet/>
      <dgm:spPr/>
      <dgm:t>
        <a:bodyPr/>
        <a:lstStyle/>
        <a:p>
          <a:endParaRPr lang="en-US"/>
        </a:p>
      </dgm:t>
    </dgm:pt>
    <dgm:pt modelId="{28C9CA58-FBE0-F047-80CB-6A625776F892}">
      <dgm:prSet/>
      <dgm:spPr>
        <a:solidFill>
          <a:srgbClr val="025FA7"/>
        </a:solidFill>
      </dgm:spPr>
      <dgm:t>
        <a:bodyPr/>
        <a:lstStyle/>
        <a:p>
          <a:r>
            <a:rPr lang="en-US" b="1" i="0" u="none"/>
            <a:t>Recency Trap and Dynamic Programming</a:t>
          </a:r>
          <a:endParaRPr lang="en-US"/>
        </a:p>
      </dgm:t>
    </dgm:pt>
    <dgm:pt modelId="{7D886B78-A87E-F948-8C5F-F0A85F48B33D}" type="parTrans" cxnId="{19D98423-C33B-BF42-BD0A-60F2C962E726}">
      <dgm:prSet/>
      <dgm:spPr/>
      <dgm:t>
        <a:bodyPr/>
        <a:lstStyle/>
        <a:p>
          <a:endParaRPr lang="en-US"/>
        </a:p>
      </dgm:t>
    </dgm:pt>
    <dgm:pt modelId="{B58AE2B2-9C58-EA4F-BFC8-2644B7F02DDF}" type="sibTrans" cxnId="{19D98423-C33B-BF42-BD0A-60F2C962E726}">
      <dgm:prSet/>
      <dgm:spPr/>
      <dgm:t>
        <a:bodyPr/>
        <a:lstStyle/>
        <a:p>
          <a:endParaRPr lang="en-US"/>
        </a:p>
      </dgm:t>
    </dgm:pt>
    <dgm:pt modelId="{87E35299-F674-AE48-9506-2A024A7EBDD1}">
      <dgm:prSet/>
      <dgm:spPr/>
      <dgm:t>
        <a:bodyPr/>
        <a:lstStyle/>
        <a:p>
          <a:r>
            <a:rPr lang="en-US"/>
            <a:t>Chang, C.-T., Chu, X.-Y. (Marcos), &amp; Tsai, I.-T. (2020). How cause marketing campaign factors affect attitudes and purchase intention. Journal of Advertising Research, 61(1), 58– 77.</a:t>
          </a:r>
        </a:p>
      </dgm:t>
    </dgm:pt>
    <dgm:pt modelId="{3480AE1D-D29E-6443-A344-FAEAC0E15639}" type="parTrans" cxnId="{341A2A33-FACA-5C47-9B42-D134BA24BDC7}">
      <dgm:prSet/>
      <dgm:spPr/>
      <dgm:t>
        <a:bodyPr/>
        <a:lstStyle/>
        <a:p>
          <a:endParaRPr lang="en-US"/>
        </a:p>
      </dgm:t>
    </dgm:pt>
    <dgm:pt modelId="{AE3D6C76-9ECA-1740-8A74-CC2835A67C89}" type="sibTrans" cxnId="{341A2A33-FACA-5C47-9B42-D134BA24BDC7}">
      <dgm:prSet/>
      <dgm:spPr/>
      <dgm:t>
        <a:bodyPr/>
        <a:lstStyle/>
        <a:p>
          <a:endParaRPr lang="en-US"/>
        </a:p>
      </dgm:t>
    </dgm:pt>
    <dgm:pt modelId="{D17F3227-7DE0-6449-8534-1E8F5D4BFB77}">
      <dgm:prSet/>
      <dgm:spPr>
        <a:solidFill>
          <a:srgbClr val="025FA7"/>
        </a:solidFill>
      </dgm:spPr>
      <dgm:t>
        <a:bodyPr/>
        <a:lstStyle/>
        <a:p>
          <a:r>
            <a:rPr lang="en-US" b="1" i="0" u="none"/>
            <a:t>Customer Complaints and Service Impact</a:t>
          </a:r>
          <a:endParaRPr lang="en-US"/>
        </a:p>
      </dgm:t>
    </dgm:pt>
    <dgm:pt modelId="{6B85B3CF-23E9-7D4A-80D1-DC563C0273BC}" type="parTrans" cxnId="{B7274205-7BEE-A045-AE1E-63093A57013D}">
      <dgm:prSet/>
      <dgm:spPr/>
      <dgm:t>
        <a:bodyPr/>
        <a:lstStyle/>
        <a:p>
          <a:endParaRPr lang="en-US"/>
        </a:p>
      </dgm:t>
    </dgm:pt>
    <dgm:pt modelId="{8496165F-99B5-E343-A88F-97BD06070915}" type="sibTrans" cxnId="{B7274205-7BEE-A045-AE1E-63093A57013D}">
      <dgm:prSet/>
      <dgm:spPr/>
      <dgm:t>
        <a:bodyPr/>
        <a:lstStyle/>
        <a:p>
          <a:endParaRPr lang="en-US"/>
        </a:p>
      </dgm:t>
    </dgm:pt>
    <dgm:pt modelId="{D575794A-9194-2C4A-A8B6-51FF998C5228}">
      <dgm:prSet/>
      <dgm:spPr/>
      <dgm:t>
        <a:bodyPr/>
        <a:lstStyle/>
        <a:p>
          <a:r>
            <a:rPr lang="en-US"/>
            <a:t>Blodgett, J. G., Wakefield, K. L., &amp; Barnes, J. H. (1995). The effects of customer service on consumer complaining behavior. Journal of services Marketing, 9(4), 31-42.</a:t>
          </a:r>
        </a:p>
      </dgm:t>
    </dgm:pt>
    <dgm:pt modelId="{AB5D8781-DABC-CB43-A7D9-F7C6A025EF56}" type="parTrans" cxnId="{FF1CDD13-303C-AE4F-A37B-51B078180100}">
      <dgm:prSet/>
      <dgm:spPr/>
      <dgm:t>
        <a:bodyPr/>
        <a:lstStyle/>
        <a:p>
          <a:endParaRPr lang="en-US"/>
        </a:p>
      </dgm:t>
    </dgm:pt>
    <dgm:pt modelId="{AB1C4FBC-9BB3-7A40-B0A2-0A061FC52FA8}" type="sibTrans" cxnId="{FF1CDD13-303C-AE4F-A37B-51B078180100}">
      <dgm:prSet/>
      <dgm:spPr/>
      <dgm:t>
        <a:bodyPr/>
        <a:lstStyle/>
        <a:p>
          <a:endParaRPr lang="en-US"/>
        </a:p>
      </dgm:t>
    </dgm:pt>
    <dgm:pt modelId="{C13687BB-5F34-CE46-9620-2B2904F01896}">
      <dgm:prSet/>
      <dgm:spPr>
        <a:solidFill>
          <a:srgbClr val="025FA7"/>
        </a:solidFill>
      </dgm:spPr>
      <dgm:t>
        <a:bodyPr/>
        <a:lstStyle/>
        <a:p>
          <a:r>
            <a:rPr lang="en-US" b="1" i="0" u="none"/>
            <a:t>Factors Influencing Campaign Acceptance</a:t>
          </a:r>
          <a:endParaRPr lang="en-US"/>
        </a:p>
      </dgm:t>
    </dgm:pt>
    <dgm:pt modelId="{F066BE91-9AAA-3F49-9A4C-4C8D7B4EF0B7}" type="parTrans" cxnId="{9986D3E5-2D73-4B4E-BD5D-F6C2F088B3A6}">
      <dgm:prSet/>
      <dgm:spPr/>
      <dgm:t>
        <a:bodyPr/>
        <a:lstStyle/>
        <a:p>
          <a:endParaRPr lang="en-US"/>
        </a:p>
      </dgm:t>
    </dgm:pt>
    <dgm:pt modelId="{464A8605-D3D2-074F-B34F-E0A07AC55A72}" type="sibTrans" cxnId="{9986D3E5-2D73-4B4E-BD5D-F6C2F088B3A6}">
      <dgm:prSet/>
      <dgm:spPr/>
      <dgm:t>
        <a:bodyPr/>
        <a:lstStyle/>
        <a:p>
          <a:endParaRPr lang="en-US"/>
        </a:p>
      </dgm:t>
    </dgm:pt>
    <dgm:pt modelId="{8A358FAB-645E-164A-8B21-7501DEFDA20A}">
      <dgm:prSet/>
      <dgm:spPr/>
      <dgm:t>
        <a:bodyPr/>
        <a:lstStyle/>
        <a:p>
          <a:r>
            <a:rPr lang="en-US"/>
            <a:t>Sultan, F., Rohm, A. J., &amp; Gao, T. (2009). Factors influencing consumer acceptance of mobile marketing: a two-country study of youth markets. Journal of Interactive Marketing, 23(4), 308-320</a:t>
          </a:r>
        </a:p>
      </dgm:t>
    </dgm:pt>
    <dgm:pt modelId="{F3BE063F-AE5B-BC4B-92B7-2625FC99E433}" type="parTrans" cxnId="{33EAEF85-C4DE-2C4C-A92D-FEDAB2A7B224}">
      <dgm:prSet/>
      <dgm:spPr/>
      <dgm:t>
        <a:bodyPr/>
        <a:lstStyle/>
        <a:p>
          <a:endParaRPr lang="en-US"/>
        </a:p>
      </dgm:t>
    </dgm:pt>
    <dgm:pt modelId="{941F4A5A-BD76-9443-A74F-68A3BEB89AC3}" type="sibTrans" cxnId="{33EAEF85-C4DE-2C4C-A92D-FEDAB2A7B224}">
      <dgm:prSet/>
      <dgm:spPr/>
      <dgm:t>
        <a:bodyPr/>
        <a:lstStyle/>
        <a:p>
          <a:endParaRPr lang="en-US"/>
        </a:p>
      </dgm:t>
    </dgm:pt>
    <dgm:pt modelId="{D0088211-E6A1-6345-9CBA-96232F5B51A2}" type="pres">
      <dgm:prSet presAssocID="{82962CA2-80F3-C845-A333-9BBA9F56613A}" presName="linear" presStyleCnt="0">
        <dgm:presLayoutVars>
          <dgm:animLvl val="lvl"/>
          <dgm:resizeHandles val="exact"/>
        </dgm:presLayoutVars>
      </dgm:prSet>
      <dgm:spPr/>
    </dgm:pt>
    <dgm:pt modelId="{910629E4-EF94-2846-A58F-8710B6B9FCEF}" type="pres">
      <dgm:prSet presAssocID="{F7700F9F-FC7D-8D49-9A71-860DAFC3804E}" presName="parentText" presStyleLbl="node1" presStyleIdx="0" presStyleCnt="5">
        <dgm:presLayoutVars>
          <dgm:chMax val="0"/>
          <dgm:bulletEnabled val="1"/>
        </dgm:presLayoutVars>
      </dgm:prSet>
      <dgm:spPr/>
    </dgm:pt>
    <dgm:pt modelId="{46FD9D17-1424-5B47-A08E-E3E71833F5BA}" type="pres">
      <dgm:prSet presAssocID="{F7700F9F-FC7D-8D49-9A71-860DAFC3804E}" presName="childText" presStyleLbl="revTx" presStyleIdx="0" presStyleCnt="5">
        <dgm:presLayoutVars>
          <dgm:bulletEnabled val="1"/>
        </dgm:presLayoutVars>
      </dgm:prSet>
      <dgm:spPr/>
    </dgm:pt>
    <dgm:pt modelId="{2012C9B7-F98B-1A43-AE45-4E5F021974CF}" type="pres">
      <dgm:prSet presAssocID="{3C7A1334-6501-B94E-986F-DFE466B2E088}" presName="parentText" presStyleLbl="node1" presStyleIdx="1" presStyleCnt="5">
        <dgm:presLayoutVars>
          <dgm:chMax val="0"/>
          <dgm:bulletEnabled val="1"/>
        </dgm:presLayoutVars>
      </dgm:prSet>
      <dgm:spPr/>
    </dgm:pt>
    <dgm:pt modelId="{94D76796-200B-784A-A99A-18652A59AB02}" type="pres">
      <dgm:prSet presAssocID="{3C7A1334-6501-B94E-986F-DFE466B2E088}" presName="childText" presStyleLbl="revTx" presStyleIdx="1" presStyleCnt="5">
        <dgm:presLayoutVars>
          <dgm:bulletEnabled val="1"/>
        </dgm:presLayoutVars>
      </dgm:prSet>
      <dgm:spPr/>
    </dgm:pt>
    <dgm:pt modelId="{D1A25D67-D88E-7E41-B52F-FC7E7E2C8033}" type="pres">
      <dgm:prSet presAssocID="{28C9CA58-FBE0-F047-80CB-6A625776F892}" presName="parentText" presStyleLbl="node1" presStyleIdx="2" presStyleCnt="5">
        <dgm:presLayoutVars>
          <dgm:chMax val="0"/>
          <dgm:bulletEnabled val="1"/>
        </dgm:presLayoutVars>
      </dgm:prSet>
      <dgm:spPr/>
    </dgm:pt>
    <dgm:pt modelId="{899F9DAD-1140-BA44-A8E7-073BC661EABB}" type="pres">
      <dgm:prSet presAssocID="{28C9CA58-FBE0-F047-80CB-6A625776F892}" presName="childText" presStyleLbl="revTx" presStyleIdx="2" presStyleCnt="5">
        <dgm:presLayoutVars>
          <dgm:bulletEnabled val="1"/>
        </dgm:presLayoutVars>
      </dgm:prSet>
      <dgm:spPr/>
    </dgm:pt>
    <dgm:pt modelId="{8AEB663B-E3D3-184A-8160-78178CF30620}" type="pres">
      <dgm:prSet presAssocID="{D17F3227-7DE0-6449-8534-1E8F5D4BFB77}" presName="parentText" presStyleLbl="node1" presStyleIdx="3" presStyleCnt="5">
        <dgm:presLayoutVars>
          <dgm:chMax val="0"/>
          <dgm:bulletEnabled val="1"/>
        </dgm:presLayoutVars>
      </dgm:prSet>
      <dgm:spPr/>
    </dgm:pt>
    <dgm:pt modelId="{1B55B200-539C-7C44-B355-68E28F55E336}" type="pres">
      <dgm:prSet presAssocID="{D17F3227-7DE0-6449-8534-1E8F5D4BFB77}" presName="childText" presStyleLbl="revTx" presStyleIdx="3" presStyleCnt="5">
        <dgm:presLayoutVars>
          <dgm:bulletEnabled val="1"/>
        </dgm:presLayoutVars>
      </dgm:prSet>
      <dgm:spPr/>
    </dgm:pt>
    <dgm:pt modelId="{96CC69B3-74DB-7647-94E3-801205226FB6}" type="pres">
      <dgm:prSet presAssocID="{C13687BB-5F34-CE46-9620-2B2904F01896}" presName="parentText" presStyleLbl="node1" presStyleIdx="4" presStyleCnt="5">
        <dgm:presLayoutVars>
          <dgm:chMax val="0"/>
          <dgm:bulletEnabled val="1"/>
        </dgm:presLayoutVars>
      </dgm:prSet>
      <dgm:spPr/>
    </dgm:pt>
    <dgm:pt modelId="{46E81CB3-44AC-2A43-9B2F-F92635A76EEA}" type="pres">
      <dgm:prSet presAssocID="{C13687BB-5F34-CE46-9620-2B2904F01896}" presName="childText" presStyleLbl="revTx" presStyleIdx="4" presStyleCnt="5">
        <dgm:presLayoutVars>
          <dgm:bulletEnabled val="1"/>
        </dgm:presLayoutVars>
      </dgm:prSet>
      <dgm:spPr/>
    </dgm:pt>
  </dgm:ptLst>
  <dgm:cxnLst>
    <dgm:cxn modelId="{7643D600-4697-5D47-A81A-A02637FD8CAD}" type="presOf" srcId="{F7700F9F-FC7D-8D49-9A71-860DAFC3804E}" destId="{910629E4-EF94-2846-A58F-8710B6B9FCEF}" srcOrd="0" destOrd="0" presId="urn:microsoft.com/office/officeart/2005/8/layout/vList2"/>
    <dgm:cxn modelId="{6A48FF01-681C-7342-9577-187DC8A0988F}" srcId="{82962CA2-80F3-C845-A333-9BBA9F56613A}" destId="{F7700F9F-FC7D-8D49-9A71-860DAFC3804E}" srcOrd="0" destOrd="0" parTransId="{98B1C3D3-91DF-4B46-AE12-97FB0C664174}" sibTransId="{DCF2B744-A04A-3249-8367-83D4878391BF}"/>
    <dgm:cxn modelId="{B7274205-7BEE-A045-AE1E-63093A57013D}" srcId="{82962CA2-80F3-C845-A333-9BBA9F56613A}" destId="{D17F3227-7DE0-6449-8534-1E8F5D4BFB77}" srcOrd="3" destOrd="0" parTransId="{6B85B3CF-23E9-7D4A-80D1-DC563C0273BC}" sibTransId="{8496165F-99B5-E343-A88F-97BD06070915}"/>
    <dgm:cxn modelId="{FF1CDD13-303C-AE4F-A37B-51B078180100}" srcId="{D17F3227-7DE0-6449-8534-1E8F5D4BFB77}" destId="{D575794A-9194-2C4A-A8B6-51FF998C5228}" srcOrd="0" destOrd="0" parTransId="{AB5D8781-DABC-CB43-A7D9-F7C6A025EF56}" sibTransId="{AB1C4FBC-9BB3-7A40-B0A2-0A061FC52FA8}"/>
    <dgm:cxn modelId="{19D98423-C33B-BF42-BD0A-60F2C962E726}" srcId="{82962CA2-80F3-C845-A333-9BBA9F56613A}" destId="{28C9CA58-FBE0-F047-80CB-6A625776F892}" srcOrd="2" destOrd="0" parTransId="{7D886B78-A87E-F948-8C5F-F0A85F48B33D}" sibTransId="{B58AE2B2-9C58-EA4F-BFC8-2644B7F02DDF}"/>
    <dgm:cxn modelId="{341A2A33-FACA-5C47-9B42-D134BA24BDC7}" srcId="{28C9CA58-FBE0-F047-80CB-6A625776F892}" destId="{87E35299-F674-AE48-9506-2A024A7EBDD1}" srcOrd="0" destOrd="0" parTransId="{3480AE1D-D29E-6443-A344-FAEAC0E15639}" sibTransId="{AE3D6C76-9ECA-1740-8A74-CC2835A67C89}"/>
    <dgm:cxn modelId="{1098715D-6628-6249-BD83-6F5C2CBE9763}" type="presOf" srcId="{3C7A1334-6501-B94E-986F-DFE466B2E088}" destId="{2012C9B7-F98B-1A43-AE45-4E5F021974CF}" srcOrd="0" destOrd="0" presId="urn:microsoft.com/office/officeart/2005/8/layout/vList2"/>
    <dgm:cxn modelId="{1F102169-1139-DA4C-8813-16B1BD5057C2}" type="presOf" srcId="{D17F3227-7DE0-6449-8534-1E8F5D4BFB77}" destId="{8AEB663B-E3D3-184A-8160-78178CF30620}" srcOrd="0" destOrd="0" presId="urn:microsoft.com/office/officeart/2005/8/layout/vList2"/>
    <dgm:cxn modelId="{FC8C874A-7435-2D4E-99C5-68300D63A0BF}" type="presOf" srcId="{82962CA2-80F3-C845-A333-9BBA9F56613A}" destId="{D0088211-E6A1-6345-9CBA-96232F5B51A2}" srcOrd="0" destOrd="0" presId="urn:microsoft.com/office/officeart/2005/8/layout/vList2"/>
    <dgm:cxn modelId="{8745596D-7786-864E-9079-3499DAF6CC56}" type="presOf" srcId="{C13687BB-5F34-CE46-9620-2B2904F01896}" destId="{96CC69B3-74DB-7647-94E3-801205226FB6}" srcOrd="0" destOrd="0" presId="urn:microsoft.com/office/officeart/2005/8/layout/vList2"/>
    <dgm:cxn modelId="{9358F950-E76C-5143-B88B-D5D79D4E032D}" type="presOf" srcId="{8A358FAB-645E-164A-8B21-7501DEFDA20A}" destId="{46E81CB3-44AC-2A43-9B2F-F92635A76EEA}" srcOrd="0" destOrd="0" presId="urn:microsoft.com/office/officeart/2005/8/layout/vList2"/>
    <dgm:cxn modelId="{3DE23D55-8343-1147-B592-3C9A4AAEF66A}" type="presOf" srcId="{EAFFD9F1-4DE5-C14A-A48A-9F8A88B12A86}" destId="{94D76796-200B-784A-A99A-18652A59AB02}" srcOrd="0" destOrd="0" presId="urn:microsoft.com/office/officeart/2005/8/layout/vList2"/>
    <dgm:cxn modelId="{4C119657-EE3A-7B46-ADD3-7FA96C7B294A}" type="presOf" srcId="{17FE2121-B820-834D-89A1-3DB782D21CA2}" destId="{46FD9D17-1424-5B47-A08E-E3E71833F5BA}" srcOrd="0" destOrd="0" presId="urn:microsoft.com/office/officeart/2005/8/layout/vList2"/>
    <dgm:cxn modelId="{33EAEF85-C4DE-2C4C-A92D-FEDAB2A7B224}" srcId="{C13687BB-5F34-CE46-9620-2B2904F01896}" destId="{8A358FAB-645E-164A-8B21-7501DEFDA20A}" srcOrd="0" destOrd="0" parTransId="{F3BE063F-AE5B-BC4B-92B7-2625FC99E433}" sibTransId="{941F4A5A-BD76-9443-A74F-68A3BEB89AC3}"/>
    <dgm:cxn modelId="{D7384A88-8083-CD4A-B1F4-8105704B7DC9}" type="presOf" srcId="{87E35299-F674-AE48-9506-2A024A7EBDD1}" destId="{899F9DAD-1140-BA44-A8E7-073BC661EABB}" srcOrd="0" destOrd="0" presId="urn:microsoft.com/office/officeart/2005/8/layout/vList2"/>
    <dgm:cxn modelId="{190CA097-2CA7-0C4D-BBF0-80A5F1FF4FDA}" type="presOf" srcId="{28C9CA58-FBE0-F047-80CB-6A625776F892}" destId="{D1A25D67-D88E-7E41-B52F-FC7E7E2C8033}" srcOrd="0" destOrd="0" presId="urn:microsoft.com/office/officeart/2005/8/layout/vList2"/>
    <dgm:cxn modelId="{02C6FFAB-49A3-A046-8B5C-5216C08AFA01}" srcId="{82962CA2-80F3-C845-A333-9BBA9F56613A}" destId="{3C7A1334-6501-B94E-986F-DFE466B2E088}" srcOrd="1" destOrd="0" parTransId="{34E3174A-5D0C-C141-A0D5-2CCB63904A26}" sibTransId="{D6273F20-6116-DA4E-863B-2B3AE17B0478}"/>
    <dgm:cxn modelId="{87DA21B9-844F-2047-8E42-1429BE76E1DB}" type="presOf" srcId="{D575794A-9194-2C4A-A8B6-51FF998C5228}" destId="{1B55B200-539C-7C44-B355-68E28F55E336}" srcOrd="0" destOrd="0" presId="urn:microsoft.com/office/officeart/2005/8/layout/vList2"/>
    <dgm:cxn modelId="{783D8BDB-A3B5-5242-9EEC-97313F4EB1AD}" srcId="{3C7A1334-6501-B94E-986F-DFE466B2E088}" destId="{EAFFD9F1-4DE5-C14A-A48A-9F8A88B12A86}" srcOrd="0" destOrd="0" parTransId="{E666F3F7-FD9F-EA4A-B164-AE80BD787164}" sibTransId="{278EDA66-F85B-9D4B-9409-EF2CD790674B}"/>
    <dgm:cxn modelId="{9986D3E5-2D73-4B4E-BD5D-F6C2F088B3A6}" srcId="{82962CA2-80F3-C845-A333-9BBA9F56613A}" destId="{C13687BB-5F34-CE46-9620-2B2904F01896}" srcOrd="4" destOrd="0" parTransId="{F066BE91-9AAA-3F49-9A4C-4C8D7B4EF0B7}" sibTransId="{464A8605-D3D2-074F-B34F-E0A07AC55A72}"/>
    <dgm:cxn modelId="{3B57CEF9-DB65-5C4C-9EAB-ED48AE2CA6C7}" srcId="{F7700F9F-FC7D-8D49-9A71-860DAFC3804E}" destId="{17FE2121-B820-834D-89A1-3DB782D21CA2}" srcOrd="0" destOrd="0" parTransId="{DAD7B9B2-EF21-2344-A886-1792A474837E}" sibTransId="{25ECC4D6-71C5-7E41-AF09-1F10A6866BDF}"/>
    <dgm:cxn modelId="{A0F26017-868B-A14C-A740-E34061811147}" type="presParOf" srcId="{D0088211-E6A1-6345-9CBA-96232F5B51A2}" destId="{910629E4-EF94-2846-A58F-8710B6B9FCEF}" srcOrd="0" destOrd="0" presId="urn:microsoft.com/office/officeart/2005/8/layout/vList2"/>
    <dgm:cxn modelId="{DAC67EBC-49D1-0544-92AE-14B5656CE9C0}" type="presParOf" srcId="{D0088211-E6A1-6345-9CBA-96232F5B51A2}" destId="{46FD9D17-1424-5B47-A08E-E3E71833F5BA}" srcOrd="1" destOrd="0" presId="urn:microsoft.com/office/officeart/2005/8/layout/vList2"/>
    <dgm:cxn modelId="{58C9279E-2F78-A04A-BF3D-BFD7D4253A01}" type="presParOf" srcId="{D0088211-E6A1-6345-9CBA-96232F5B51A2}" destId="{2012C9B7-F98B-1A43-AE45-4E5F021974CF}" srcOrd="2" destOrd="0" presId="urn:microsoft.com/office/officeart/2005/8/layout/vList2"/>
    <dgm:cxn modelId="{65C60236-9E19-BE49-839F-9F1A0AD11DDA}" type="presParOf" srcId="{D0088211-E6A1-6345-9CBA-96232F5B51A2}" destId="{94D76796-200B-784A-A99A-18652A59AB02}" srcOrd="3" destOrd="0" presId="urn:microsoft.com/office/officeart/2005/8/layout/vList2"/>
    <dgm:cxn modelId="{D13B4A0E-F8E8-1042-96F1-4FDD37C95CB8}" type="presParOf" srcId="{D0088211-E6A1-6345-9CBA-96232F5B51A2}" destId="{D1A25D67-D88E-7E41-B52F-FC7E7E2C8033}" srcOrd="4" destOrd="0" presId="urn:microsoft.com/office/officeart/2005/8/layout/vList2"/>
    <dgm:cxn modelId="{674A1A1F-EEFC-B74C-83F9-97484A5636AF}" type="presParOf" srcId="{D0088211-E6A1-6345-9CBA-96232F5B51A2}" destId="{899F9DAD-1140-BA44-A8E7-073BC661EABB}" srcOrd="5" destOrd="0" presId="urn:microsoft.com/office/officeart/2005/8/layout/vList2"/>
    <dgm:cxn modelId="{54D2451F-343D-3744-95E2-FB7C7529EBBF}" type="presParOf" srcId="{D0088211-E6A1-6345-9CBA-96232F5B51A2}" destId="{8AEB663B-E3D3-184A-8160-78178CF30620}" srcOrd="6" destOrd="0" presId="urn:microsoft.com/office/officeart/2005/8/layout/vList2"/>
    <dgm:cxn modelId="{9BC3BF08-32FC-994C-BB7D-EC69D5C51782}" type="presParOf" srcId="{D0088211-E6A1-6345-9CBA-96232F5B51A2}" destId="{1B55B200-539C-7C44-B355-68E28F55E336}" srcOrd="7" destOrd="0" presId="urn:microsoft.com/office/officeart/2005/8/layout/vList2"/>
    <dgm:cxn modelId="{78BCC7AC-D764-3F4A-BD13-10EC57E0B06C}" type="presParOf" srcId="{D0088211-E6A1-6345-9CBA-96232F5B51A2}" destId="{96CC69B3-74DB-7647-94E3-801205226FB6}" srcOrd="8" destOrd="0" presId="urn:microsoft.com/office/officeart/2005/8/layout/vList2"/>
    <dgm:cxn modelId="{6611404F-69A0-9B4E-AC24-A5C3FD2132A4}" type="presParOf" srcId="{D0088211-E6A1-6345-9CBA-96232F5B51A2}" destId="{46E81CB3-44AC-2A43-9B2F-F92635A76EEA}" srcOrd="9"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A3B2EB-2D12-F04D-899D-D148DAC3970E}"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US"/>
        </a:p>
      </dgm:t>
    </dgm:pt>
    <dgm:pt modelId="{AFAF4123-F65A-9B41-BBA0-6FD5E6C04863}">
      <dgm:prSet phldrT="[Text]"/>
      <dgm:spPr>
        <a:solidFill>
          <a:schemeClr val="tx2"/>
        </a:solidFill>
        <a:ln>
          <a:noFill/>
        </a:ln>
      </dgm:spPr>
      <dgm:t>
        <a:bodyPr/>
        <a:lstStyle/>
        <a:p>
          <a:r>
            <a:rPr lang="en-US" b="0" i="0" u="none">
              <a:latin typeface="Arial" panose="020B0604020202020204" pitchFamily="34" charset="0"/>
              <a:cs typeface="Arial" panose="020B0604020202020204" pitchFamily="34" charset="0"/>
            </a:rPr>
            <a:t>How can we use demography to understand our customers and shape our marketing strategies?</a:t>
          </a:r>
          <a:endParaRPr lang="en-US">
            <a:latin typeface="Arial" panose="020B0604020202020204" pitchFamily="34" charset="0"/>
            <a:cs typeface="Arial" panose="020B0604020202020204" pitchFamily="34" charset="0"/>
          </a:endParaRPr>
        </a:p>
      </dgm:t>
    </dgm:pt>
    <dgm:pt modelId="{87A30225-71E8-044A-AB85-99A8D20DD1FA}" type="parTrans" cxnId="{24EF1FF9-C0A7-FB45-8C58-7E00DB8BD280}">
      <dgm:prSet/>
      <dgm:spPr/>
      <dgm:t>
        <a:bodyPr/>
        <a:lstStyle/>
        <a:p>
          <a:endParaRPr lang="en-US"/>
        </a:p>
      </dgm:t>
    </dgm:pt>
    <dgm:pt modelId="{C8413AAC-55BB-8B40-A237-6C774C0F0FE7}" type="sibTrans" cxnId="{24EF1FF9-C0A7-FB45-8C58-7E00DB8BD280}">
      <dgm:prSet/>
      <dgm:spPr>
        <a:solidFill>
          <a:srgbClr val="025FA7"/>
        </a:solidFill>
        <a:ln>
          <a:solidFill>
            <a:srgbClr val="025FA7"/>
          </a:solidFill>
        </a:ln>
      </dgm:spPr>
      <dgm:t>
        <a:bodyPr/>
        <a:lstStyle/>
        <a:p>
          <a:endParaRPr lang="en-US"/>
        </a:p>
      </dgm:t>
    </dgm:pt>
    <dgm:pt modelId="{AD429532-B6E8-9C49-AA90-5C257AA112E9}">
      <dgm:prSet phldrT="[Text]"/>
      <dgm:spPr>
        <a:solidFill>
          <a:srgbClr val="025FA7"/>
        </a:solidFill>
        <a:ln>
          <a:noFill/>
        </a:ln>
      </dgm:spPr>
      <dgm:t>
        <a:bodyPr/>
        <a:lstStyle/>
        <a:p>
          <a:r>
            <a:rPr lang="en-US" b="0" i="0" u="none">
              <a:latin typeface="Arial" panose="020B0604020202020204" pitchFamily="34" charset="0"/>
              <a:cs typeface="Arial" panose="020B0604020202020204" pitchFamily="34" charset="0"/>
            </a:rPr>
            <a:t>What targeted marketing strategies can be developed based on customer purchase patterns?</a:t>
          </a:r>
          <a:endParaRPr lang="en-US">
            <a:latin typeface="Arial" panose="020B0604020202020204" pitchFamily="34" charset="0"/>
            <a:cs typeface="Arial" panose="020B0604020202020204" pitchFamily="34" charset="0"/>
          </a:endParaRPr>
        </a:p>
      </dgm:t>
    </dgm:pt>
    <dgm:pt modelId="{90B44BDF-1711-E34E-8B90-07616D36BFB9}" type="parTrans" cxnId="{3FB0994B-F3FF-9A4F-B777-8047D7B165AB}">
      <dgm:prSet/>
      <dgm:spPr/>
      <dgm:t>
        <a:bodyPr/>
        <a:lstStyle/>
        <a:p>
          <a:endParaRPr lang="en-US"/>
        </a:p>
      </dgm:t>
    </dgm:pt>
    <dgm:pt modelId="{E1C7A511-5D73-7147-BDC5-F118E8DE3B7E}" type="sibTrans" cxnId="{3FB0994B-F3FF-9A4F-B777-8047D7B165AB}">
      <dgm:prSet/>
      <dgm:spPr/>
      <dgm:t>
        <a:bodyPr/>
        <a:lstStyle/>
        <a:p>
          <a:endParaRPr lang="en-US"/>
        </a:p>
      </dgm:t>
    </dgm:pt>
    <dgm:pt modelId="{FE3A97C7-21C4-7348-9CDC-2E5C46F2B748}">
      <dgm:prSet/>
      <dgm:spPr>
        <a:solidFill>
          <a:srgbClr val="059CD9"/>
        </a:solidFill>
        <a:ln>
          <a:noFill/>
        </a:ln>
      </dgm:spPr>
      <dgm:t>
        <a:bodyPr/>
        <a:lstStyle/>
        <a:p>
          <a:r>
            <a:rPr lang="en-US" b="0" i="0" u="none">
              <a:latin typeface="Arial" panose="020B0604020202020204" pitchFamily="34" charset="0"/>
              <a:cs typeface="Arial" panose="020B0604020202020204" pitchFamily="34" charset="0"/>
            </a:rPr>
            <a:t>How do customers respond to our marketing campaigns, and what factors contribute to their acceptance?</a:t>
          </a:r>
          <a:endParaRPr lang="en-US">
            <a:latin typeface="Arial" panose="020B0604020202020204" pitchFamily="34" charset="0"/>
            <a:cs typeface="Arial" panose="020B0604020202020204" pitchFamily="34" charset="0"/>
          </a:endParaRPr>
        </a:p>
      </dgm:t>
    </dgm:pt>
    <dgm:pt modelId="{1F762D33-3218-DC40-87CF-41DD92B52FE7}" type="parTrans" cxnId="{3C0CDBCB-D7AD-3946-8D73-BB950126BEF3}">
      <dgm:prSet/>
      <dgm:spPr/>
      <dgm:t>
        <a:bodyPr/>
        <a:lstStyle/>
        <a:p>
          <a:endParaRPr lang="en-US"/>
        </a:p>
      </dgm:t>
    </dgm:pt>
    <dgm:pt modelId="{900477CF-7C12-D540-8FFD-33D4D8D560DF}" type="sibTrans" cxnId="{3C0CDBCB-D7AD-3946-8D73-BB950126BEF3}">
      <dgm:prSet/>
      <dgm:spPr/>
      <dgm:t>
        <a:bodyPr/>
        <a:lstStyle/>
        <a:p>
          <a:endParaRPr lang="en-US"/>
        </a:p>
      </dgm:t>
    </dgm:pt>
    <dgm:pt modelId="{F42E0CD8-758B-524F-AECD-70371C25A556}">
      <dgm:prSet/>
      <dgm:spPr>
        <a:solidFill>
          <a:srgbClr val="1ABAFA"/>
        </a:solidFill>
        <a:ln>
          <a:noFill/>
        </a:ln>
      </dgm:spPr>
      <dgm:t>
        <a:bodyPr/>
        <a:lstStyle/>
        <a:p>
          <a:r>
            <a:rPr lang="en-US" b="0" i="0" u="none">
              <a:latin typeface="Arial" panose="020B0604020202020204" pitchFamily="34" charset="0"/>
              <a:cs typeface="Arial" panose="020B0604020202020204" pitchFamily="34" charset="0"/>
            </a:rPr>
            <a:t>What insights can we gain by understanding the details of the customers' last purchase?</a:t>
          </a:r>
          <a:endParaRPr lang="en-US">
            <a:latin typeface="Arial" panose="020B0604020202020204" pitchFamily="34" charset="0"/>
            <a:cs typeface="Arial" panose="020B0604020202020204" pitchFamily="34" charset="0"/>
          </a:endParaRPr>
        </a:p>
      </dgm:t>
    </dgm:pt>
    <dgm:pt modelId="{31556FC9-4202-A54F-805F-6FDFE1BFD4F2}" type="parTrans" cxnId="{4ADE3157-6ED2-8841-B963-C2BF52AA0965}">
      <dgm:prSet/>
      <dgm:spPr/>
      <dgm:t>
        <a:bodyPr/>
        <a:lstStyle/>
        <a:p>
          <a:endParaRPr lang="en-US"/>
        </a:p>
      </dgm:t>
    </dgm:pt>
    <dgm:pt modelId="{0D8E126B-6AB6-8A43-AFFF-F8FD3BBC536F}" type="sibTrans" cxnId="{4ADE3157-6ED2-8841-B963-C2BF52AA0965}">
      <dgm:prSet/>
      <dgm:spPr/>
      <dgm:t>
        <a:bodyPr/>
        <a:lstStyle/>
        <a:p>
          <a:endParaRPr lang="en-US"/>
        </a:p>
      </dgm:t>
    </dgm:pt>
    <dgm:pt modelId="{7F74F7E7-41BC-074C-A662-4DE23D27F89B}">
      <dgm:prSet/>
      <dgm:spPr>
        <a:solidFill>
          <a:srgbClr val="8CE0FE"/>
        </a:solidFill>
        <a:ln>
          <a:noFill/>
        </a:ln>
      </dgm:spPr>
      <dgm:t>
        <a:bodyPr/>
        <a:lstStyle/>
        <a:p>
          <a:r>
            <a:rPr lang="en-US" b="0" i="0" u="none">
              <a:latin typeface="Arial" panose="020B0604020202020204" pitchFamily="34" charset="0"/>
              <a:cs typeface="Arial" panose="020B0604020202020204" pitchFamily="34" charset="0"/>
            </a:rPr>
            <a:t>In what ways do customer complaints impact the effectiveness of our campaigns?</a:t>
          </a:r>
          <a:endParaRPr lang="en-US">
            <a:latin typeface="Arial" panose="020B0604020202020204" pitchFamily="34" charset="0"/>
            <a:cs typeface="Arial" panose="020B0604020202020204" pitchFamily="34" charset="0"/>
          </a:endParaRPr>
        </a:p>
      </dgm:t>
    </dgm:pt>
    <dgm:pt modelId="{161642D9-FC3E-2F4A-ACE0-EDE5C985AA80}" type="parTrans" cxnId="{354E03AD-42EC-A14D-AD74-6AE5A6785BD0}">
      <dgm:prSet/>
      <dgm:spPr/>
      <dgm:t>
        <a:bodyPr/>
        <a:lstStyle/>
        <a:p>
          <a:endParaRPr lang="en-US"/>
        </a:p>
      </dgm:t>
    </dgm:pt>
    <dgm:pt modelId="{B2B26019-C41E-114B-B5B7-0BEFA841E00F}" type="sibTrans" cxnId="{354E03AD-42EC-A14D-AD74-6AE5A6785BD0}">
      <dgm:prSet/>
      <dgm:spPr/>
      <dgm:t>
        <a:bodyPr/>
        <a:lstStyle/>
        <a:p>
          <a:endParaRPr lang="en-US"/>
        </a:p>
      </dgm:t>
    </dgm:pt>
    <dgm:pt modelId="{DF5785A0-7695-9D4A-AA73-A922F45BB7FE}" type="pres">
      <dgm:prSet presAssocID="{1EA3B2EB-2D12-F04D-899D-D148DAC3970E}" presName="Name0" presStyleCnt="0">
        <dgm:presLayoutVars>
          <dgm:chMax val="7"/>
          <dgm:chPref val="7"/>
          <dgm:dir/>
        </dgm:presLayoutVars>
      </dgm:prSet>
      <dgm:spPr/>
    </dgm:pt>
    <dgm:pt modelId="{3AF6BF0A-2059-F847-B388-B028229519F6}" type="pres">
      <dgm:prSet presAssocID="{1EA3B2EB-2D12-F04D-899D-D148DAC3970E}" presName="Name1" presStyleCnt="0"/>
      <dgm:spPr/>
    </dgm:pt>
    <dgm:pt modelId="{2EF01F7D-F216-9547-9E2B-13FC28DA7CAD}" type="pres">
      <dgm:prSet presAssocID="{1EA3B2EB-2D12-F04D-899D-D148DAC3970E}" presName="cycle" presStyleCnt="0"/>
      <dgm:spPr/>
    </dgm:pt>
    <dgm:pt modelId="{46EF9AC6-43EF-534E-8FDE-15E0D2C3C94A}" type="pres">
      <dgm:prSet presAssocID="{1EA3B2EB-2D12-F04D-899D-D148DAC3970E}" presName="srcNode" presStyleLbl="node1" presStyleIdx="0" presStyleCnt="5"/>
      <dgm:spPr/>
    </dgm:pt>
    <dgm:pt modelId="{0B539860-019E-E242-BFBD-DDD7A007D825}" type="pres">
      <dgm:prSet presAssocID="{1EA3B2EB-2D12-F04D-899D-D148DAC3970E}" presName="conn" presStyleLbl="parChTrans1D2" presStyleIdx="0" presStyleCnt="1"/>
      <dgm:spPr/>
    </dgm:pt>
    <dgm:pt modelId="{1207C146-1B85-D849-ADB8-AE12DDFD7FD7}" type="pres">
      <dgm:prSet presAssocID="{1EA3B2EB-2D12-F04D-899D-D148DAC3970E}" presName="extraNode" presStyleLbl="node1" presStyleIdx="0" presStyleCnt="5"/>
      <dgm:spPr/>
    </dgm:pt>
    <dgm:pt modelId="{C20347F4-E0AD-204D-8BCB-43F5BB1C1E3A}" type="pres">
      <dgm:prSet presAssocID="{1EA3B2EB-2D12-F04D-899D-D148DAC3970E}" presName="dstNode" presStyleLbl="node1" presStyleIdx="0" presStyleCnt="5"/>
      <dgm:spPr/>
    </dgm:pt>
    <dgm:pt modelId="{8F0F09AA-A2AC-EC4C-B5ED-2025246E7F63}" type="pres">
      <dgm:prSet presAssocID="{AFAF4123-F65A-9B41-BBA0-6FD5E6C04863}" presName="text_1" presStyleLbl="node1" presStyleIdx="0" presStyleCnt="5">
        <dgm:presLayoutVars>
          <dgm:bulletEnabled val="1"/>
        </dgm:presLayoutVars>
      </dgm:prSet>
      <dgm:spPr>
        <a:prstGeom prst="roundRect">
          <a:avLst/>
        </a:prstGeom>
      </dgm:spPr>
    </dgm:pt>
    <dgm:pt modelId="{A229D067-1EE1-4945-A31C-2890ECCFC5B9}" type="pres">
      <dgm:prSet presAssocID="{AFAF4123-F65A-9B41-BBA0-6FD5E6C04863}" presName="accent_1" presStyleCnt="0"/>
      <dgm:spPr/>
    </dgm:pt>
    <dgm:pt modelId="{9C50BA59-338B-5C4A-B3F5-D465ABFFC743}" type="pres">
      <dgm:prSet presAssocID="{AFAF4123-F65A-9B41-BBA0-6FD5E6C04863}" presName="accentRepeatNode" presStyleLbl="solidFgAcc1" presStyleIdx="0" presStyleCnt="5"/>
      <dgm:spPr>
        <a:ln>
          <a:solidFill>
            <a:schemeClr val="tx2"/>
          </a:solidFill>
        </a:ln>
      </dgm:spPr>
    </dgm:pt>
    <dgm:pt modelId="{D974D51C-BD15-A44A-8289-138E891B6F43}" type="pres">
      <dgm:prSet presAssocID="{AD429532-B6E8-9C49-AA90-5C257AA112E9}" presName="text_2" presStyleLbl="node1" presStyleIdx="1" presStyleCnt="5">
        <dgm:presLayoutVars>
          <dgm:bulletEnabled val="1"/>
        </dgm:presLayoutVars>
      </dgm:prSet>
      <dgm:spPr>
        <a:prstGeom prst="roundRect">
          <a:avLst/>
        </a:prstGeom>
      </dgm:spPr>
    </dgm:pt>
    <dgm:pt modelId="{03DEA506-D328-CE4F-8632-2114F2BBFB44}" type="pres">
      <dgm:prSet presAssocID="{AD429532-B6E8-9C49-AA90-5C257AA112E9}" presName="accent_2" presStyleCnt="0"/>
      <dgm:spPr/>
    </dgm:pt>
    <dgm:pt modelId="{05AC9241-5831-4C47-BF99-743C2210026D}" type="pres">
      <dgm:prSet presAssocID="{AD429532-B6E8-9C49-AA90-5C257AA112E9}" presName="accentRepeatNode" presStyleLbl="solidFgAcc1" presStyleIdx="1" presStyleCnt="5"/>
      <dgm:spPr>
        <a:solidFill>
          <a:schemeClr val="bg1"/>
        </a:solidFill>
        <a:ln>
          <a:solidFill>
            <a:srgbClr val="025FA7"/>
          </a:solidFill>
        </a:ln>
      </dgm:spPr>
    </dgm:pt>
    <dgm:pt modelId="{5BA68230-C611-4B4D-8F7B-AA91D67BF754}" type="pres">
      <dgm:prSet presAssocID="{FE3A97C7-21C4-7348-9CDC-2E5C46F2B748}" presName="text_3" presStyleLbl="node1" presStyleIdx="2" presStyleCnt="5">
        <dgm:presLayoutVars>
          <dgm:bulletEnabled val="1"/>
        </dgm:presLayoutVars>
      </dgm:prSet>
      <dgm:spPr>
        <a:prstGeom prst="roundRect">
          <a:avLst/>
        </a:prstGeom>
      </dgm:spPr>
    </dgm:pt>
    <dgm:pt modelId="{41B6D328-1DE5-8A4F-939A-8A992BB3872C}" type="pres">
      <dgm:prSet presAssocID="{FE3A97C7-21C4-7348-9CDC-2E5C46F2B748}" presName="accent_3" presStyleCnt="0"/>
      <dgm:spPr/>
    </dgm:pt>
    <dgm:pt modelId="{7398332B-0F11-6441-8424-797A019E30C4}" type="pres">
      <dgm:prSet presAssocID="{FE3A97C7-21C4-7348-9CDC-2E5C46F2B748}" presName="accentRepeatNode" presStyleLbl="solidFgAcc1" presStyleIdx="2" presStyleCnt="5"/>
      <dgm:spPr>
        <a:solidFill>
          <a:schemeClr val="bg1"/>
        </a:solidFill>
        <a:ln>
          <a:solidFill>
            <a:srgbClr val="05A2E1"/>
          </a:solidFill>
        </a:ln>
      </dgm:spPr>
    </dgm:pt>
    <dgm:pt modelId="{8BCBF0E6-0E20-E545-8736-5F1FF328E880}" type="pres">
      <dgm:prSet presAssocID="{F42E0CD8-758B-524F-AECD-70371C25A556}" presName="text_4" presStyleLbl="node1" presStyleIdx="3" presStyleCnt="5">
        <dgm:presLayoutVars>
          <dgm:bulletEnabled val="1"/>
        </dgm:presLayoutVars>
      </dgm:prSet>
      <dgm:spPr>
        <a:prstGeom prst="roundRect">
          <a:avLst/>
        </a:prstGeom>
      </dgm:spPr>
    </dgm:pt>
    <dgm:pt modelId="{1F0029E1-EEB6-164A-A631-25F31A79809B}" type="pres">
      <dgm:prSet presAssocID="{F42E0CD8-758B-524F-AECD-70371C25A556}" presName="accent_4" presStyleCnt="0"/>
      <dgm:spPr/>
    </dgm:pt>
    <dgm:pt modelId="{D01BD2BA-A45B-7B4F-B8BF-68BC177B26CF}" type="pres">
      <dgm:prSet presAssocID="{F42E0CD8-758B-524F-AECD-70371C25A556}" presName="accentRepeatNode" presStyleLbl="solidFgAcc1" presStyleIdx="3" presStyleCnt="5"/>
      <dgm:spPr>
        <a:solidFill>
          <a:schemeClr val="bg1"/>
        </a:solidFill>
        <a:ln>
          <a:solidFill>
            <a:srgbClr val="1ABAFA"/>
          </a:solidFill>
        </a:ln>
      </dgm:spPr>
    </dgm:pt>
    <dgm:pt modelId="{5B0CE706-0712-7B4D-A6A3-EDD06DE11F6A}" type="pres">
      <dgm:prSet presAssocID="{7F74F7E7-41BC-074C-A662-4DE23D27F89B}" presName="text_5" presStyleLbl="node1" presStyleIdx="4" presStyleCnt="5">
        <dgm:presLayoutVars>
          <dgm:bulletEnabled val="1"/>
        </dgm:presLayoutVars>
      </dgm:prSet>
      <dgm:spPr>
        <a:prstGeom prst="roundRect">
          <a:avLst/>
        </a:prstGeom>
      </dgm:spPr>
    </dgm:pt>
    <dgm:pt modelId="{5715A7CD-0C9D-CD49-9234-DFB6DE1E5CDA}" type="pres">
      <dgm:prSet presAssocID="{7F74F7E7-41BC-074C-A662-4DE23D27F89B}" presName="accent_5" presStyleCnt="0"/>
      <dgm:spPr/>
    </dgm:pt>
    <dgm:pt modelId="{BF024F34-C1F9-564C-984A-D3E19E0477D2}" type="pres">
      <dgm:prSet presAssocID="{7F74F7E7-41BC-074C-A662-4DE23D27F89B}" presName="accentRepeatNode" presStyleLbl="solidFgAcc1" presStyleIdx="4" presStyleCnt="5"/>
      <dgm:spPr>
        <a:solidFill>
          <a:schemeClr val="bg1"/>
        </a:solidFill>
        <a:ln>
          <a:solidFill>
            <a:srgbClr val="72D9FE"/>
          </a:solidFill>
        </a:ln>
      </dgm:spPr>
    </dgm:pt>
  </dgm:ptLst>
  <dgm:cxnLst>
    <dgm:cxn modelId="{B17D6303-732B-6F40-BA5D-97353BAB40F8}" type="presOf" srcId="{1EA3B2EB-2D12-F04D-899D-D148DAC3970E}" destId="{DF5785A0-7695-9D4A-AA73-A922F45BB7FE}" srcOrd="0" destOrd="0" presId="urn:microsoft.com/office/officeart/2008/layout/VerticalCurvedList"/>
    <dgm:cxn modelId="{6758F109-20DF-5144-ADED-BE4D73AA168C}" type="presOf" srcId="{C8413AAC-55BB-8B40-A237-6C774C0F0FE7}" destId="{0B539860-019E-E242-BFBD-DDD7A007D825}" srcOrd="0" destOrd="0" presId="urn:microsoft.com/office/officeart/2008/layout/VerticalCurvedList"/>
    <dgm:cxn modelId="{3FB0994B-F3FF-9A4F-B777-8047D7B165AB}" srcId="{1EA3B2EB-2D12-F04D-899D-D148DAC3970E}" destId="{AD429532-B6E8-9C49-AA90-5C257AA112E9}" srcOrd="1" destOrd="0" parTransId="{90B44BDF-1711-E34E-8B90-07616D36BFB9}" sibTransId="{E1C7A511-5D73-7147-BDC5-F118E8DE3B7E}"/>
    <dgm:cxn modelId="{13786550-A972-CF42-AA4A-C042CAC984A8}" type="presOf" srcId="{AFAF4123-F65A-9B41-BBA0-6FD5E6C04863}" destId="{8F0F09AA-A2AC-EC4C-B5ED-2025246E7F63}" srcOrd="0" destOrd="0" presId="urn:microsoft.com/office/officeart/2008/layout/VerticalCurvedList"/>
    <dgm:cxn modelId="{4ADE3157-6ED2-8841-B963-C2BF52AA0965}" srcId="{1EA3B2EB-2D12-F04D-899D-D148DAC3970E}" destId="{F42E0CD8-758B-524F-AECD-70371C25A556}" srcOrd="3" destOrd="0" parTransId="{31556FC9-4202-A54F-805F-6FDFE1BFD4F2}" sibTransId="{0D8E126B-6AB6-8A43-AFFF-F8FD3BBC536F}"/>
    <dgm:cxn modelId="{57861383-1261-7849-A4DD-86F4FDFA0E77}" type="presOf" srcId="{FE3A97C7-21C4-7348-9CDC-2E5C46F2B748}" destId="{5BA68230-C611-4B4D-8F7B-AA91D67BF754}" srcOrd="0" destOrd="0" presId="urn:microsoft.com/office/officeart/2008/layout/VerticalCurvedList"/>
    <dgm:cxn modelId="{2040EF84-1AD1-554A-A324-AB5778CE5A87}" type="presOf" srcId="{F42E0CD8-758B-524F-AECD-70371C25A556}" destId="{8BCBF0E6-0E20-E545-8736-5F1FF328E880}" srcOrd="0" destOrd="0" presId="urn:microsoft.com/office/officeart/2008/layout/VerticalCurvedList"/>
    <dgm:cxn modelId="{354E03AD-42EC-A14D-AD74-6AE5A6785BD0}" srcId="{1EA3B2EB-2D12-F04D-899D-D148DAC3970E}" destId="{7F74F7E7-41BC-074C-A662-4DE23D27F89B}" srcOrd="4" destOrd="0" parTransId="{161642D9-FC3E-2F4A-ACE0-EDE5C985AA80}" sibTransId="{B2B26019-C41E-114B-B5B7-0BEFA841E00F}"/>
    <dgm:cxn modelId="{B6929FAE-A206-224B-9963-25BFFF2AD13F}" type="presOf" srcId="{7F74F7E7-41BC-074C-A662-4DE23D27F89B}" destId="{5B0CE706-0712-7B4D-A6A3-EDD06DE11F6A}" srcOrd="0" destOrd="0" presId="urn:microsoft.com/office/officeart/2008/layout/VerticalCurvedList"/>
    <dgm:cxn modelId="{ABC29CB5-0A0F-E544-B983-ED43CBD6A5B9}" type="presOf" srcId="{AD429532-B6E8-9C49-AA90-5C257AA112E9}" destId="{D974D51C-BD15-A44A-8289-138E891B6F43}" srcOrd="0" destOrd="0" presId="urn:microsoft.com/office/officeart/2008/layout/VerticalCurvedList"/>
    <dgm:cxn modelId="{3C0CDBCB-D7AD-3946-8D73-BB950126BEF3}" srcId="{1EA3B2EB-2D12-F04D-899D-D148DAC3970E}" destId="{FE3A97C7-21C4-7348-9CDC-2E5C46F2B748}" srcOrd="2" destOrd="0" parTransId="{1F762D33-3218-DC40-87CF-41DD92B52FE7}" sibTransId="{900477CF-7C12-D540-8FFD-33D4D8D560DF}"/>
    <dgm:cxn modelId="{24EF1FF9-C0A7-FB45-8C58-7E00DB8BD280}" srcId="{1EA3B2EB-2D12-F04D-899D-D148DAC3970E}" destId="{AFAF4123-F65A-9B41-BBA0-6FD5E6C04863}" srcOrd="0" destOrd="0" parTransId="{87A30225-71E8-044A-AB85-99A8D20DD1FA}" sibTransId="{C8413AAC-55BB-8B40-A237-6C774C0F0FE7}"/>
    <dgm:cxn modelId="{5CFC940E-F564-DB45-BA78-B3526DAFA367}" type="presParOf" srcId="{DF5785A0-7695-9D4A-AA73-A922F45BB7FE}" destId="{3AF6BF0A-2059-F847-B388-B028229519F6}" srcOrd="0" destOrd="0" presId="urn:microsoft.com/office/officeart/2008/layout/VerticalCurvedList"/>
    <dgm:cxn modelId="{7536A638-29B3-4946-8300-0CC8B4D21D45}" type="presParOf" srcId="{3AF6BF0A-2059-F847-B388-B028229519F6}" destId="{2EF01F7D-F216-9547-9E2B-13FC28DA7CAD}" srcOrd="0" destOrd="0" presId="urn:microsoft.com/office/officeart/2008/layout/VerticalCurvedList"/>
    <dgm:cxn modelId="{D693E962-1550-134A-AA42-F77C55A1FA9D}" type="presParOf" srcId="{2EF01F7D-F216-9547-9E2B-13FC28DA7CAD}" destId="{46EF9AC6-43EF-534E-8FDE-15E0D2C3C94A}" srcOrd="0" destOrd="0" presId="urn:microsoft.com/office/officeart/2008/layout/VerticalCurvedList"/>
    <dgm:cxn modelId="{D6402DD3-7FF4-1E41-8C72-20DAF7ACCE41}" type="presParOf" srcId="{2EF01F7D-F216-9547-9E2B-13FC28DA7CAD}" destId="{0B539860-019E-E242-BFBD-DDD7A007D825}" srcOrd="1" destOrd="0" presId="urn:microsoft.com/office/officeart/2008/layout/VerticalCurvedList"/>
    <dgm:cxn modelId="{65FD6344-3796-4C41-A432-2FA318576771}" type="presParOf" srcId="{2EF01F7D-F216-9547-9E2B-13FC28DA7CAD}" destId="{1207C146-1B85-D849-ADB8-AE12DDFD7FD7}" srcOrd="2" destOrd="0" presId="urn:microsoft.com/office/officeart/2008/layout/VerticalCurvedList"/>
    <dgm:cxn modelId="{18D53B5C-4A43-C847-A510-BA0EC6FE05F9}" type="presParOf" srcId="{2EF01F7D-F216-9547-9E2B-13FC28DA7CAD}" destId="{C20347F4-E0AD-204D-8BCB-43F5BB1C1E3A}" srcOrd="3" destOrd="0" presId="urn:microsoft.com/office/officeart/2008/layout/VerticalCurvedList"/>
    <dgm:cxn modelId="{4FB0F3A5-973C-FB43-9463-61CB8474CA81}" type="presParOf" srcId="{3AF6BF0A-2059-F847-B388-B028229519F6}" destId="{8F0F09AA-A2AC-EC4C-B5ED-2025246E7F63}" srcOrd="1" destOrd="0" presId="urn:microsoft.com/office/officeart/2008/layout/VerticalCurvedList"/>
    <dgm:cxn modelId="{BACC4867-3477-F24D-B696-49873F15B43D}" type="presParOf" srcId="{3AF6BF0A-2059-F847-B388-B028229519F6}" destId="{A229D067-1EE1-4945-A31C-2890ECCFC5B9}" srcOrd="2" destOrd="0" presId="urn:microsoft.com/office/officeart/2008/layout/VerticalCurvedList"/>
    <dgm:cxn modelId="{545979BB-1E36-2A43-AF6C-13EE2A96E49D}" type="presParOf" srcId="{A229D067-1EE1-4945-A31C-2890ECCFC5B9}" destId="{9C50BA59-338B-5C4A-B3F5-D465ABFFC743}" srcOrd="0" destOrd="0" presId="urn:microsoft.com/office/officeart/2008/layout/VerticalCurvedList"/>
    <dgm:cxn modelId="{1EF60C2E-2543-D04C-963B-ABB6449E48C0}" type="presParOf" srcId="{3AF6BF0A-2059-F847-B388-B028229519F6}" destId="{D974D51C-BD15-A44A-8289-138E891B6F43}" srcOrd="3" destOrd="0" presId="urn:microsoft.com/office/officeart/2008/layout/VerticalCurvedList"/>
    <dgm:cxn modelId="{2179F1EE-2984-D84E-95B7-0777149E069D}" type="presParOf" srcId="{3AF6BF0A-2059-F847-B388-B028229519F6}" destId="{03DEA506-D328-CE4F-8632-2114F2BBFB44}" srcOrd="4" destOrd="0" presId="urn:microsoft.com/office/officeart/2008/layout/VerticalCurvedList"/>
    <dgm:cxn modelId="{6E6E635C-7F07-0B42-97FB-F596A56EBA2E}" type="presParOf" srcId="{03DEA506-D328-CE4F-8632-2114F2BBFB44}" destId="{05AC9241-5831-4C47-BF99-743C2210026D}" srcOrd="0" destOrd="0" presId="urn:microsoft.com/office/officeart/2008/layout/VerticalCurvedList"/>
    <dgm:cxn modelId="{58730A5A-E980-1348-9F01-798B53F04B74}" type="presParOf" srcId="{3AF6BF0A-2059-F847-B388-B028229519F6}" destId="{5BA68230-C611-4B4D-8F7B-AA91D67BF754}" srcOrd="5" destOrd="0" presId="urn:microsoft.com/office/officeart/2008/layout/VerticalCurvedList"/>
    <dgm:cxn modelId="{73AF93C1-901B-F049-9403-09F161B4D218}" type="presParOf" srcId="{3AF6BF0A-2059-F847-B388-B028229519F6}" destId="{41B6D328-1DE5-8A4F-939A-8A992BB3872C}" srcOrd="6" destOrd="0" presId="urn:microsoft.com/office/officeart/2008/layout/VerticalCurvedList"/>
    <dgm:cxn modelId="{1C53C065-5AC5-B14B-91C4-847854ED9B5D}" type="presParOf" srcId="{41B6D328-1DE5-8A4F-939A-8A992BB3872C}" destId="{7398332B-0F11-6441-8424-797A019E30C4}" srcOrd="0" destOrd="0" presId="urn:microsoft.com/office/officeart/2008/layout/VerticalCurvedList"/>
    <dgm:cxn modelId="{A108013E-DB21-CC45-9490-6627F2EF86CF}" type="presParOf" srcId="{3AF6BF0A-2059-F847-B388-B028229519F6}" destId="{8BCBF0E6-0E20-E545-8736-5F1FF328E880}" srcOrd="7" destOrd="0" presId="urn:microsoft.com/office/officeart/2008/layout/VerticalCurvedList"/>
    <dgm:cxn modelId="{65679307-0D0B-5C4C-B723-52C8C7A410F3}" type="presParOf" srcId="{3AF6BF0A-2059-F847-B388-B028229519F6}" destId="{1F0029E1-EEB6-164A-A631-25F31A79809B}" srcOrd="8" destOrd="0" presId="urn:microsoft.com/office/officeart/2008/layout/VerticalCurvedList"/>
    <dgm:cxn modelId="{9F732C16-BB37-1D49-AEDA-E406685F8751}" type="presParOf" srcId="{1F0029E1-EEB6-164A-A631-25F31A79809B}" destId="{D01BD2BA-A45B-7B4F-B8BF-68BC177B26CF}" srcOrd="0" destOrd="0" presId="urn:microsoft.com/office/officeart/2008/layout/VerticalCurvedList"/>
    <dgm:cxn modelId="{5B3DF700-5555-1A4B-8B58-2449AD66387E}" type="presParOf" srcId="{3AF6BF0A-2059-F847-B388-B028229519F6}" destId="{5B0CE706-0712-7B4D-A6A3-EDD06DE11F6A}" srcOrd="9" destOrd="0" presId="urn:microsoft.com/office/officeart/2008/layout/VerticalCurvedList"/>
    <dgm:cxn modelId="{6893DD3E-596D-714D-A9A7-F319014E2303}" type="presParOf" srcId="{3AF6BF0A-2059-F847-B388-B028229519F6}" destId="{5715A7CD-0C9D-CD49-9234-DFB6DE1E5CDA}" srcOrd="10" destOrd="0" presId="urn:microsoft.com/office/officeart/2008/layout/VerticalCurvedList"/>
    <dgm:cxn modelId="{111F4AF6-F363-7A4A-8CB8-8350E5F12179}" type="presParOf" srcId="{5715A7CD-0C9D-CD49-9234-DFB6DE1E5CDA}" destId="{BF024F34-C1F9-564C-984A-D3E19E0477D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DC9DAD0-BB5A-4789-BB59-2FA527BF619F}"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A3B111A5-D8AB-4189-AF9C-7017AC1195F4}">
      <dgm:prSet custT="1"/>
      <dgm:spPr/>
      <dgm:t>
        <a:bodyPr/>
        <a:lstStyle/>
        <a:p>
          <a:pPr>
            <a:lnSpc>
              <a:spcPct val="100000"/>
            </a:lnSpc>
          </a:pPr>
          <a:r>
            <a:rPr lang="en-US" sz="2400" b="0" i="0" dirty="0">
              <a:latin typeface="Arial" panose="020B0604020202020204" pitchFamily="34" charset="0"/>
              <a:cs typeface="Arial" panose="020B0604020202020204" pitchFamily="34" charset="0"/>
            </a:rPr>
            <a:t>By leveraging Principal Component Analysis (PCA) and Cluster Analysis, we've identified critical patterns and meaningful customer segments based on key attributes, providing a foundation for tailored marketing approaches.</a:t>
          </a:r>
          <a:endParaRPr lang="en-US" sz="2400" dirty="0">
            <a:latin typeface="Arial" panose="020B0604020202020204" pitchFamily="34" charset="0"/>
            <a:cs typeface="Arial" panose="020B0604020202020204" pitchFamily="34" charset="0"/>
          </a:endParaRPr>
        </a:p>
      </dgm:t>
    </dgm:pt>
    <dgm:pt modelId="{A9E438D7-6478-44AF-934D-04C0B9E26315}" type="parTrans" cxnId="{3F15334B-4E15-456E-9E8F-78E7422C2CA5}">
      <dgm:prSet/>
      <dgm:spPr/>
      <dgm:t>
        <a:bodyPr/>
        <a:lstStyle/>
        <a:p>
          <a:endParaRPr lang="en-US" sz="2000"/>
        </a:p>
      </dgm:t>
    </dgm:pt>
    <dgm:pt modelId="{95A19106-388E-4A43-BB43-FABC9FC90CD8}" type="sibTrans" cxnId="{3F15334B-4E15-456E-9E8F-78E7422C2CA5}">
      <dgm:prSet/>
      <dgm:spPr/>
      <dgm:t>
        <a:bodyPr/>
        <a:lstStyle/>
        <a:p>
          <a:endParaRPr lang="en-US" sz="2000"/>
        </a:p>
      </dgm:t>
    </dgm:pt>
    <dgm:pt modelId="{95091E82-853A-4675-B32B-8065ADEA4F3E}">
      <dgm:prSet custT="1"/>
      <dgm:spPr/>
      <dgm:t>
        <a:bodyPr/>
        <a:lstStyle/>
        <a:p>
          <a:pPr>
            <a:lnSpc>
              <a:spcPct val="100000"/>
            </a:lnSpc>
          </a:pPr>
          <a:r>
            <a:rPr lang="en-US" sz="2400" b="0" i="0" dirty="0">
              <a:latin typeface="Arial" panose="020B0604020202020204" pitchFamily="34" charset="0"/>
              <a:cs typeface="Arial" panose="020B0604020202020204" pitchFamily="34" charset="0"/>
            </a:rPr>
            <a:t>Logistic regression showcased the predictive power of customer purchasing patterns on campaign responsiveness. This insight allows us to focus efforts on key predictors for more effective targeting.</a:t>
          </a:r>
          <a:endParaRPr lang="en-US" sz="2400" dirty="0">
            <a:latin typeface="Arial" panose="020B0604020202020204" pitchFamily="34" charset="0"/>
            <a:cs typeface="Arial" panose="020B0604020202020204" pitchFamily="34" charset="0"/>
          </a:endParaRPr>
        </a:p>
      </dgm:t>
    </dgm:pt>
    <dgm:pt modelId="{E99E9FE6-C6D5-473D-8C9B-CB9245F6D0AD}" type="parTrans" cxnId="{5AA46AF3-22A4-4E7B-ADC7-6F11E4B8237F}">
      <dgm:prSet/>
      <dgm:spPr/>
      <dgm:t>
        <a:bodyPr/>
        <a:lstStyle/>
        <a:p>
          <a:endParaRPr lang="en-US" sz="2000"/>
        </a:p>
      </dgm:t>
    </dgm:pt>
    <dgm:pt modelId="{D703A560-5E88-4CA4-BEC5-3DD7ED96DB11}" type="sibTrans" cxnId="{5AA46AF3-22A4-4E7B-ADC7-6F11E4B8237F}">
      <dgm:prSet/>
      <dgm:spPr/>
      <dgm:t>
        <a:bodyPr/>
        <a:lstStyle/>
        <a:p>
          <a:endParaRPr lang="en-US" sz="2000"/>
        </a:p>
      </dgm:t>
    </dgm:pt>
    <dgm:pt modelId="{573494D7-59C6-4F13-96FA-4DEBC59C715D}">
      <dgm:prSet custT="1"/>
      <dgm:spPr/>
      <dgm:t>
        <a:bodyPr/>
        <a:lstStyle/>
        <a:p>
          <a:pPr>
            <a:lnSpc>
              <a:spcPct val="100000"/>
            </a:lnSpc>
          </a:pPr>
          <a:r>
            <a:rPr lang="en-US" sz="2400" b="0" i="0" dirty="0">
              <a:latin typeface="Arial" panose="020B0604020202020204" pitchFamily="34" charset="0"/>
              <a:cs typeface="Arial" panose="020B0604020202020204" pitchFamily="34" charset="0"/>
            </a:rPr>
            <a:t>Fisher's Exact Test has illuminated relationships between campaign acceptances and the recency of customer purchases. Armed with this knowledge, we can strategically time our campaigns for maximum impact.</a:t>
          </a:r>
          <a:endParaRPr lang="en-US" sz="2400" dirty="0">
            <a:latin typeface="Arial" panose="020B0604020202020204" pitchFamily="34" charset="0"/>
            <a:cs typeface="Arial" panose="020B0604020202020204" pitchFamily="34" charset="0"/>
          </a:endParaRPr>
        </a:p>
      </dgm:t>
    </dgm:pt>
    <dgm:pt modelId="{1BB4EFD9-1180-4EB1-AB9A-95DAD28A9183}" type="parTrans" cxnId="{C4B02B70-0A00-4563-B4FB-1F7423F28DB2}">
      <dgm:prSet/>
      <dgm:spPr/>
      <dgm:t>
        <a:bodyPr/>
        <a:lstStyle/>
        <a:p>
          <a:endParaRPr lang="en-US" sz="2000"/>
        </a:p>
      </dgm:t>
    </dgm:pt>
    <dgm:pt modelId="{2FA37DC7-4146-424E-B987-94709ED3B1A7}" type="sibTrans" cxnId="{C4B02B70-0A00-4563-B4FB-1F7423F28DB2}">
      <dgm:prSet/>
      <dgm:spPr/>
      <dgm:t>
        <a:bodyPr/>
        <a:lstStyle/>
        <a:p>
          <a:endParaRPr lang="en-US" sz="2000"/>
        </a:p>
      </dgm:t>
    </dgm:pt>
    <dgm:pt modelId="{36BD8482-1659-45D0-B4EA-5D3F178F2322}">
      <dgm:prSet custT="1"/>
      <dgm:spPr/>
      <dgm:t>
        <a:bodyPr/>
        <a:lstStyle/>
        <a:p>
          <a:pPr>
            <a:lnSpc>
              <a:spcPct val="100000"/>
            </a:lnSpc>
          </a:pPr>
          <a:r>
            <a:rPr lang="en-US" sz="2400" b="0" i="0" dirty="0">
              <a:latin typeface="Arial" panose="020B0604020202020204" pitchFamily="34" charset="0"/>
              <a:cs typeface="Arial" panose="020B0604020202020204" pitchFamily="34" charset="0"/>
            </a:rPr>
            <a:t>Contrary to expectations, the Chi-square test revealed that customer complaints have minimal impact on campaign responses. This suggests that addressing other factors, such as purchasing patterns, is more crucial for campaign success.</a:t>
          </a:r>
          <a:endParaRPr lang="en-US" sz="2400" dirty="0">
            <a:latin typeface="Arial" panose="020B0604020202020204" pitchFamily="34" charset="0"/>
            <a:cs typeface="Arial" panose="020B0604020202020204" pitchFamily="34" charset="0"/>
          </a:endParaRPr>
        </a:p>
      </dgm:t>
    </dgm:pt>
    <dgm:pt modelId="{4458C3D1-F6A0-428E-9D49-34A09100EF12}" type="parTrans" cxnId="{B5F03D6A-7B41-4C64-AA26-A4FA3AE5CE5F}">
      <dgm:prSet/>
      <dgm:spPr/>
      <dgm:t>
        <a:bodyPr/>
        <a:lstStyle/>
        <a:p>
          <a:endParaRPr lang="en-US" sz="2000"/>
        </a:p>
      </dgm:t>
    </dgm:pt>
    <dgm:pt modelId="{0D127F75-CA6F-49A0-BFBA-2434290BAE0B}" type="sibTrans" cxnId="{B5F03D6A-7B41-4C64-AA26-A4FA3AE5CE5F}">
      <dgm:prSet/>
      <dgm:spPr/>
      <dgm:t>
        <a:bodyPr/>
        <a:lstStyle/>
        <a:p>
          <a:endParaRPr lang="en-US" sz="2000"/>
        </a:p>
      </dgm:t>
    </dgm:pt>
    <dgm:pt modelId="{FB4980C0-1A6E-4CF8-907B-479BA100F51B}">
      <dgm:prSet custT="1"/>
      <dgm:spPr/>
      <dgm:t>
        <a:bodyPr/>
        <a:lstStyle/>
        <a:p>
          <a:pPr>
            <a:lnSpc>
              <a:spcPct val="100000"/>
            </a:lnSpc>
          </a:pPr>
          <a:r>
            <a:rPr lang="en-US" sz="2400" b="0" i="0" dirty="0">
              <a:latin typeface="Arial" panose="020B0604020202020204" pitchFamily="34" charset="0"/>
              <a:cs typeface="Arial" panose="020B0604020202020204" pitchFamily="34" charset="0"/>
            </a:rPr>
            <a:t>The overall findings underscore the significance of personalized marketing strategies, emphasizing the need for businesses to adapt to evolving customer dynamics for enhanced campaign success.</a:t>
          </a:r>
          <a:endParaRPr lang="en-US" sz="2400" dirty="0">
            <a:latin typeface="Arial" panose="020B0604020202020204" pitchFamily="34" charset="0"/>
            <a:cs typeface="Arial" panose="020B0604020202020204" pitchFamily="34" charset="0"/>
          </a:endParaRPr>
        </a:p>
      </dgm:t>
    </dgm:pt>
    <dgm:pt modelId="{6B9D3F4B-FB17-4777-B7C3-5B1EC9CA3DF9}" type="parTrans" cxnId="{060E6115-258F-41D1-ABF1-2FAC609A488B}">
      <dgm:prSet/>
      <dgm:spPr/>
      <dgm:t>
        <a:bodyPr/>
        <a:lstStyle/>
        <a:p>
          <a:endParaRPr lang="en-US" sz="2000"/>
        </a:p>
      </dgm:t>
    </dgm:pt>
    <dgm:pt modelId="{A3ABB7D1-F576-4C38-A048-8FE91BEBE1A8}" type="sibTrans" cxnId="{060E6115-258F-41D1-ABF1-2FAC609A488B}">
      <dgm:prSet/>
      <dgm:spPr/>
      <dgm:t>
        <a:bodyPr/>
        <a:lstStyle/>
        <a:p>
          <a:endParaRPr lang="en-US" sz="2000"/>
        </a:p>
      </dgm:t>
    </dgm:pt>
    <dgm:pt modelId="{CF1CD2A5-A1CE-4832-B22E-58B5B6AA4DBB}" type="pres">
      <dgm:prSet presAssocID="{4DC9DAD0-BB5A-4789-BB59-2FA527BF619F}" presName="root" presStyleCnt="0">
        <dgm:presLayoutVars>
          <dgm:dir/>
          <dgm:resizeHandles val="exact"/>
        </dgm:presLayoutVars>
      </dgm:prSet>
      <dgm:spPr/>
    </dgm:pt>
    <dgm:pt modelId="{F3B07175-A112-408D-B2AD-E8907A2F40F0}" type="pres">
      <dgm:prSet presAssocID="{A3B111A5-D8AB-4189-AF9C-7017AC1195F4}" presName="compNode" presStyleCnt="0"/>
      <dgm:spPr/>
    </dgm:pt>
    <dgm:pt modelId="{7BE0802D-F9F1-4EA6-BBDA-2DD0D091FD2A}" type="pres">
      <dgm:prSet presAssocID="{A3B111A5-D8AB-4189-AF9C-7017AC1195F4}" presName="bgRect" presStyleLbl="bgShp" presStyleIdx="0" presStyleCnt="5" custLinFactNeighborX="-1223" custLinFactNeighborY="-12680"/>
      <dgm:spPr>
        <a:solidFill>
          <a:srgbClr val="D1F3FF"/>
        </a:solidFill>
      </dgm:spPr>
    </dgm:pt>
    <dgm:pt modelId="{F7D3E24B-566C-494D-91AB-FC3BF925A6DF}" type="pres">
      <dgm:prSet presAssocID="{A3B111A5-D8AB-4189-AF9C-7017AC1195F4}" presName="iconRect" presStyleLbl="node1" presStyleIdx="0" presStyleCnt="5" custScaleX="123365" custScaleY="12348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ierarchy"/>
        </a:ext>
      </dgm:extLst>
    </dgm:pt>
    <dgm:pt modelId="{A8221AD8-8FB5-4453-8C4C-40028A1AE06F}" type="pres">
      <dgm:prSet presAssocID="{A3B111A5-D8AB-4189-AF9C-7017AC1195F4}" presName="spaceRect" presStyleCnt="0"/>
      <dgm:spPr/>
    </dgm:pt>
    <dgm:pt modelId="{56A0F55B-D305-44AA-8102-0E002E78AC39}" type="pres">
      <dgm:prSet presAssocID="{A3B111A5-D8AB-4189-AF9C-7017AC1195F4}" presName="parTx" presStyleLbl="revTx" presStyleIdx="0" presStyleCnt="5">
        <dgm:presLayoutVars>
          <dgm:chMax val="0"/>
          <dgm:chPref val="0"/>
        </dgm:presLayoutVars>
      </dgm:prSet>
      <dgm:spPr/>
    </dgm:pt>
    <dgm:pt modelId="{E59247DE-250C-42A9-BBC8-90880456C760}" type="pres">
      <dgm:prSet presAssocID="{95A19106-388E-4A43-BB43-FABC9FC90CD8}" presName="sibTrans" presStyleCnt="0"/>
      <dgm:spPr/>
    </dgm:pt>
    <dgm:pt modelId="{19F58902-AF6C-4B00-B327-364D9ED2E212}" type="pres">
      <dgm:prSet presAssocID="{95091E82-853A-4675-B32B-8065ADEA4F3E}" presName="compNode" presStyleCnt="0"/>
      <dgm:spPr/>
    </dgm:pt>
    <dgm:pt modelId="{49952EE5-03EA-4658-B181-6592F0CB17C4}" type="pres">
      <dgm:prSet presAssocID="{95091E82-853A-4675-B32B-8065ADEA4F3E}" presName="bgRect" presStyleLbl="bgShp" presStyleIdx="1" presStyleCnt="5"/>
      <dgm:spPr>
        <a:solidFill>
          <a:srgbClr val="D1F3FF"/>
        </a:solidFill>
      </dgm:spPr>
    </dgm:pt>
    <dgm:pt modelId="{FF6AFF39-6539-4533-8BFF-2C5C1ED4D93E}" type="pres">
      <dgm:prSet presAssocID="{95091E82-853A-4675-B32B-8065ADEA4F3E}" presName="iconRect" presStyleLbl="node1" presStyleIdx="1" presStyleCnt="5" custScaleX="123365" custScaleY="12348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atistics"/>
        </a:ext>
      </dgm:extLst>
    </dgm:pt>
    <dgm:pt modelId="{D478E7F2-1A9A-449B-9817-94E9E977232A}" type="pres">
      <dgm:prSet presAssocID="{95091E82-853A-4675-B32B-8065ADEA4F3E}" presName="spaceRect" presStyleCnt="0"/>
      <dgm:spPr/>
    </dgm:pt>
    <dgm:pt modelId="{D75F0E95-7682-4376-B668-B3A0FB6D8DC7}" type="pres">
      <dgm:prSet presAssocID="{95091E82-853A-4675-B32B-8065ADEA4F3E}" presName="parTx" presStyleLbl="revTx" presStyleIdx="1" presStyleCnt="5">
        <dgm:presLayoutVars>
          <dgm:chMax val="0"/>
          <dgm:chPref val="0"/>
        </dgm:presLayoutVars>
      </dgm:prSet>
      <dgm:spPr/>
    </dgm:pt>
    <dgm:pt modelId="{9B55185F-C0F9-488E-BFA0-06CF15B057BE}" type="pres">
      <dgm:prSet presAssocID="{D703A560-5E88-4CA4-BEC5-3DD7ED96DB11}" presName="sibTrans" presStyleCnt="0"/>
      <dgm:spPr/>
    </dgm:pt>
    <dgm:pt modelId="{B6CEF24E-2E9D-4EEA-8D72-4B068B112E40}" type="pres">
      <dgm:prSet presAssocID="{573494D7-59C6-4F13-96FA-4DEBC59C715D}" presName="compNode" presStyleCnt="0"/>
      <dgm:spPr/>
    </dgm:pt>
    <dgm:pt modelId="{58E785B5-0E45-4787-8385-0D2290CC42CE}" type="pres">
      <dgm:prSet presAssocID="{573494D7-59C6-4F13-96FA-4DEBC59C715D}" presName="bgRect" presStyleLbl="bgShp" presStyleIdx="2" presStyleCnt="5"/>
      <dgm:spPr>
        <a:solidFill>
          <a:srgbClr val="D1F3FF"/>
        </a:solidFill>
      </dgm:spPr>
    </dgm:pt>
    <dgm:pt modelId="{4824C94F-9BBE-45F4-AD89-731592E7F7F6}" type="pres">
      <dgm:prSet presAssocID="{573494D7-59C6-4F13-96FA-4DEBC59C715D}" presName="iconRect" presStyleLbl="node1" presStyleIdx="2" presStyleCnt="5" custScaleX="123365" custScaleY="12348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ilot"/>
        </a:ext>
      </dgm:extLst>
    </dgm:pt>
    <dgm:pt modelId="{F952F324-A05B-40FF-A61E-7466227E4602}" type="pres">
      <dgm:prSet presAssocID="{573494D7-59C6-4F13-96FA-4DEBC59C715D}" presName="spaceRect" presStyleCnt="0"/>
      <dgm:spPr/>
    </dgm:pt>
    <dgm:pt modelId="{FF932E38-B44E-4E39-9C67-19A9452E42A3}" type="pres">
      <dgm:prSet presAssocID="{573494D7-59C6-4F13-96FA-4DEBC59C715D}" presName="parTx" presStyleLbl="revTx" presStyleIdx="2" presStyleCnt="5">
        <dgm:presLayoutVars>
          <dgm:chMax val="0"/>
          <dgm:chPref val="0"/>
        </dgm:presLayoutVars>
      </dgm:prSet>
      <dgm:spPr/>
    </dgm:pt>
    <dgm:pt modelId="{1F1836B7-8171-4B94-BDBE-E232A8C4E9A6}" type="pres">
      <dgm:prSet presAssocID="{2FA37DC7-4146-424E-B987-94709ED3B1A7}" presName="sibTrans" presStyleCnt="0"/>
      <dgm:spPr/>
    </dgm:pt>
    <dgm:pt modelId="{E50E254F-E440-468B-96E9-DAE69B268DE9}" type="pres">
      <dgm:prSet presAssocID="{36BD8482-1659-45D0-B4EA-5D3F178F2322}" presName="compNode" presStyleCnt="0"/>
      <dgm:spPr/>
    </dgm:pt>
    <dgm:pt modelId="{666C081F-9044-4315-AD04-858700FE1ADD}" type="pres">
      <dgm:prSet presAssocID="{36BD8482-1659-45D0-B4EA-5D3F178F2322}" presName="bgRect" presStyleLbl="bgShp" presStyleIdx="3" presStyleCnt="5"/>
      <dgm:spPr>
        <a:solidFill>
          <a:srgbClr val="D1F3FF"/>
        </a:solidFill>
      </dgm:spPr>
    </dgm:pt>
    <dgm:pt modelId="{9B523AA0-E76D-4395-A534-C4A01DE2557B}" type="pres">
      <dgm:prSet presAssocID="{36BD8482-1659-45D0-B4EA-5D3F178F2322}" presName="iconRect" presStyleLbl="node1" presStyleIdx="3" presStyleCnt="5" custScaleX="123365" custScaleY="12348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Irritant"/>
        </a:ext>
      </dgm:extLst>
    </dgm:pt>
    <dgm:pt modelId="{7BE82CB0-F0A2-43CC-996A-CB41B10F6083}" type="pres">
      <dgm:prSet presAssocID="{36BD8482-1659-45D0-B4EA-5D3F178F2322}" presName="spaceRect" presStyleCnt="0"/>
      <dgm:spPr/>
    </dgm:pt>
    <dgm:pt modelId="{25BAAA41-969E-4D84-8AD7-3FF094C5A8AC}" type="pres">
      <dgm:prSet presAssocID="{36BD8482-1659-45D0-B4EA-5D3F178F2322}" presName="parTx" presStyleLbl="revTx" presStyleIdx="3" presStyleCnt="5">
        <dgm:presLayoutVars>
          <dgm:chMax val="0"/>
          <dgm:chPref val="0"/>
        </dgm:presLayoutVars>
      </dgm:prSet>
      <dgm:spPr/>
    </dgm:pt>
    <dgm:pt modelId="{FEF8F3EB-B4D9-4D9F-B324-C69C352BFAD0}" type="pres">
      <dgm:prSet presAssocID="{0D127F75-CA6F-49A0-BFBA-2434290BAE0B}" presName="sibTrans" presStyleCnt="0"/>
      <dgm:spPr/>
    </dgm:pt>
    <dgm:pt modelId="{938945F8-0317-4CA1-AC47-B29F4C327865}" type="pres">
      <dgm:prSet presAssocID="{FB4980C0-1A6E-4CF8-907B-479BA100F51B}" presName="compNode" presStyleCnt="0"/>
      <dgm:spPr/>
    </dgm:pt>
    <dgm:pt modelId="{75145743-DB95-4B6B-A078-546F005A83A7}" type="pres">
      <dgm:prSet presAssocID="{FB4980C0-1A6E-4CF8-907B-479BA100F51B}" presName="bgRect" presStyleLbl="bgShp" presStyleIdx="4" presStyleCnt="5"/>
      <dgm:spPr>
        <a:solidFill>
          <a:srgbClr val="D1F3FF"/>
        </a:solidFill>
      </dgm:spPr>
    </dgm:pt>
    <dgm:pt modelId="{0D27B675-AA69-433D-AA03-523415B25F8C}" type="pres">
      <dgm:prSet presAssocID="{FB4980C0-1A6E-4CF8-907B-479BA100F51B}" presName="iconRect" presStyleLbl="node1" presStyleIdx="4" presStyleCnt="5" custScaleX="123365" custScaleY="12348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Megaphone"/>
        </a:ext>
      </dgm:extLst>
    </dgm:pt>
    <dgm:pt modelId="{952D1E38-F83D-40EF-A0BC-206E76408BE1}" type="pres">
      <dgm:prSet presAssocID="{FB4980C0-1A6E-4CF8-907B-479BA100F51B}" presName="spaceRect" presStyleCnt="0"/>
      <dgm:spPr/>
    </dgm:pt>
    <dgm:pt modelId="{CD81CFB5-6D15-4965-8B06-FCEB239D1C65}" type="pres">
      <dgm:prSet presAssocID="{FB4980C0-1A6E-4CF8-907B-479BA100F51B}" presName="parTx" presStyleLbl="revTx" presStyleIdx="4" presStyleCnt="5">
        <dgm:presLayoutVars>
          <dgm:chMax val="0"/>
          <dgm:chPref val="0"/>
        </dgm:presLayoutVars>
      </dgm:prSet>
      <dgm:spPr/>
    </dgm:pt>
  </dgm:ptLst>
  <dgm:cxnLst>
    <dgm:cxn modelId="{060E6115-258F-41D1-ABF1-2FAC609A488B}" srcId="{4DC9DAD0-BB5A-4789-BB59-2FA527BF619F}" destId="{FB4980C0-1A6E-4CF8-907B-479BA100F51B}" srcOrd="4" destOrd="0" parTransId="{6B9D3F4B-FB17-4777-B7C3-5B1EC9CA3DF9}" sibTransId="{A3ABB7D1-F576-4C38-A048-8FE91BEBE1A8}"/>
    <dgm:cxn modelId="{3F7FE360-2FC6-4D21-8B1D-D11F6F44CC6F}" type="presOf" srcId="{573494D7-59C6-4F13-96FA-4DEBC59C715D}" destId="{FF932E38-B44E-4E39-9C67-19A9452E42A3}" srcOrd="0" destOrd="0" presId="urn:microsoft.com/office/officeart/2018/2/layout/IconVerticalSolidList"/>
    <dgm:cxn modelId="{6879B565-A9CD-454C-9E5E-0B0A4F66C336}" type="presOf" srcId="{A3B111A5-D8AB-4189-AF9C-7017AC1195F4}" destId="{56A0F55B-D305-44AA-8102-0E002E78AC39}" srcOrd="0" destOrd="0" presId="urn:microsoft.com/office/officeart/2018/2/layout/IconVerticalSolidList"/>
    <dgm:cxn modelId="{B5F03D6A-7B41-4C64-AA26-A4FA3AE5CE5F}" srcId="{4DC9DAD0-BB5A-4789-BB59-2FA527BF619F}" destId="{36BD8482-1659-45D0-B4EA-5D3F178F2322}" srcOrd="3" destOrd="0" parTransId="{4458C3D1-F6A0-428E-9D49-34A09100EF12}" sibTransId="{0D127F75-CA6F-49A0-BFBA-2434290BAE0B}"/>
    <dgm:cxn modelId="{3F15334B-4E15-456E-9E8F-78E7422C2CA5}" srcId="{4DC9DAD0-BB5A-4789-BB59-2FA527BF619F}" destId="{A3B111A5-D8AB-4189-AF9C-7017AC1195F4}" srcOrd="0" destOrd="0" parTransId="{A9E438D7-6478-44AF-934D-04C0B9E26315}" sibTransId="{95A19106-388E-4A43-BB43-FABC9FC90CD8}"/>
    <dgm:cxn modelId="{C4B02B70-0A00-4563-B4FB-1F7423F28DB2}" srcId="{4DC9DAD0-BB5A-4789-BB59-2FA527BF619F}" destId="{573494D7-59C6-4F13-96FA-4DEBC59C715D}" srcOrd="2" destOrd="0" parTransId="{1BB4EFD9-1180-4EB1-AB9A-95DAD28A9183}" sibTransId="{2FA37DC7-4146-424E-B987-94709ED3B1A7}"/>
    <dgm:cxn modelId="{A69D8277-8945-40ED-AB56-DB82D8745531}" type="presOf" srcId="{FB4980C0-1A6E-4CF8-907B-479BA100F51B}" destId="{CD81CFB5-6D15-4965-8B06-FCEB239D1C65}" srcOrd="0" destOrd="0" presId="urn:microsoft.com/office/officeart/2018/2/layout/IconVerticalSolidList"/>
    <dgm:cxn modelId="{9C446E7B-709B-40A5-9DCD-FB316848E410}" type="presOf" srcId="{95091E82-853A-4675-B32B-8065ADEA4F3E}" destId="{D75F0E95-7682-4376-B668-B3A0FB6D8DC7}" srcOrd="0" destOrd="0" presId="urn:microsoft.com/office/officeart/2018/2/layout/IconVerticalSolidList"/>
    <dgm:cxn modelId="{C324E580-2EDE-4575-B7C4-621CE1F1D767}" type="presOf" srcId="{4DC9DAD0-BB5A-4789-BB59-2FA527BF619F}" destId="{CF1CD2A5-A1CE-4832-B22E-58B5B6AA4DBB}" srcOrd="0" destOrd="0" presId="urn:microsoft.com/office/officeart/2018/2/layout/IconVerticalSolidList"/>
    <dgm:cxn modelId="{16D57D95-29AF-4C0F-A15A-9897613032F5}" type="presOf" srcId="{36BD8482-1659-45D0-B4EA-5D3F178F2322}" destId="{25BAAA41-969E-4D84-8AD7-3FF094C5A8AC}" srcOrd="0" destOrd="0" presId="urn:microsoft.com/office/officeart/2018/2/layout/IconVerticalSolidList"/>
    <dgm:cxn modelId="{5AA46AF3-22A4-4E7B-ADC7-6F11E4B8237F}" srcId="{4DC9DAD0-BB5A-4789-BB59-2FA527BF619F}" destId="{95091E82-853A-4675-B32B-8065ADEA4F3E}" srcOrd="1" destOrd="0" parTransId="{E99E9FE6-C6D5-473D-8C9B-CB9245F6D0AD}" sibTransId="{D703A560-5E88-4CA4-BEC5-3DD7ED96DB11}"/>
    <dgm:cxn modelId="{161BFD5C-14BD-46BA-8352-EF062E748B8F}" type="presParOf" srcId="{CF1CD2A5-A1CE-4832-B22E-58B5B6AA4DBB}" destId="{F3B07175-A112-408D-B2AD-E8907A2F40F0}" srcOrd="0" destOrd="0" presId="urn:microsoft.com/office/officeart/2018/2/layout/IconVerticalSolidList"/>
    <dgm:cxn modelId="{33EEE640-0289-4985-8794-271788A2EAC1}" type="presParOf" srcId="{F3B07175-A112-408D-B2AD-E8907A2F40F0}" destId="{7BE0802D-F9F1-4EA6-BBDA-2DD0D091FD2A}" srcOrd="0" destOrd="0" presId="urn:microsoft.com/office/officeart/2018/2/layout/IconVerticalSolidList"/>
    <dgm:cxn modelId="{7E2A77C2-9548-41BF-B128-DD50DF847CCD}" type="presParOf" srcId="{F3B07175-A112-408D-B2AD-E8907A2F40F0}" destId="{F7D3E24B-566C-494D-91AB-FC3BF925A6DF}" srcOrd="1" destOrd="0" presId="urn:microsoft.com/office/officeart/2018/2/layout/IconVerticalSolidList"/>
    <dgm:cxn modelId="{7B93A6AE-B4A6-4D21-8B36-B5DDF92EE3ED}" type="presParOf" srcId="{F3B07175-A112-408D-B2AD-E8907A2F40F0}" destId="{A8221AD8-8FB5-4453-8C4C-40028A1AE06F}" srcOrd="2" destOrd="0" presId="urn:microsoft.com/office/officeart/2018/2/layout/IconVerticalSolidList"/>
    <dgm:cxn modelId="{198C9BBB-6B74-4F4F-9B0A-3D50D7331CC2}" type="presParOf" srcId="{F3B07175-A112-408D-B2AD-E8907A2F40F0}" destId="{56A0F55B-D305-44AA-8102-0E002E78AC39}" srcOrd="3" destOrd="0" presId="urn:microsoft.com/office/officeart/2018/2/layout/IconVerticalSolidList"/>
    <dgm:cxn modelId="{4533CC6A-0D5F-46AE-BE38-D054B8C05D68}" type="presParOf" srcId="{CF1CD2A5-A1CE-4832-B22E-58B5B6AA4DBB}" destId="{E59247DE-250C-42A9-BBC8-90880456C760}" srcOrd="1" destOrd="0" presId="urn:microsoft.com/office/officeart/2018/2/layout/IconVerticalSolidList"/>
    <dgm:cxn modelId="{17637BF2-70A9-45C6-86D2-A42DBDD1D36B}" type="presParOf" srcId="{CF1CD2A5-A1CE-4832-B22E-58B5B6AA4DBB}" destId="{19F58902-AF6C-4B00-B327-364D9ED2E212}" srcOrd="2" destOrd="0" presId="urn:microsoft.com/office/officeart/2018/2/layout/IconVerticalSolidList"/>
    <dgm:cxn modelId="{C9E2C8FB-7222-476E-ABA0-805E1D479040}" type="presParOf" srcId="{19F58902-AF6C-4B00-B327-364D9ED2E212}" destId="{49952EE5-03EA-4658-B181-6592F0CB17C4}" srcOrd="0" destOrd="0" presId="urn:microsoft.com/office/officeart/2018/2/layout/IconVerticalSolidList"/>
    <dgm:cxn modelId="{8EEE8E19-90B3-410B-9865-DA8418A3DD73}" type="presParOf" srcId="{19F58902-AF6C-4B00-B327-364D9ED2E212}" destId="{FF6AFF39-6539-4533-8BFF-2C5C1ED4D93E}" srcOrd="1" destOrd="0" presId="urn:microsoft.com/office/officeart/2018/2/layout/IconVerticalSolidList"/>
    <dgm:cxn modelId="{EB418590-4CEC-4358-A843-272CB0599A6A}" type="presParOf" srcId="{19F58902-AF6C-4B00-B327-364D9ED2E212}" destId="{D478E7F2-1A9A-449B-9817-94E9E977232A}" srcOrd="2" destOrd="0" presId="urn:microsoft.com/office/officeart/2018/2/layout/IconVerticalSolidList"/>
    <dgm:cxn modelId="{710B282E-3CD8-4B60-BADA-7599A0659CA8}" type="presParOf" srcId="{19F58902-AF6C-4B00-B327-364D9ED2E212}" destId="{D75F0E95-7682-4376-B668-B3A0FB6D8DC7}" srcOrd="3" destOrd="0" presId="urn:microsoft.com/office/officeart/2018/2/layout/IconVerticalSolidList"/>
    <dgm:cxn modelId="{C37FAF4F-1931-4578-99F8-31A0D146B6BD}" type="presParOf" srcId="{CF1CD2A5-A1CE-4832-B22E-58B5B6AA4DBB}" destId="{9B55185F-C0F9-488E-BFA0-06CF15B057BE}" srcOrd="3" destOrd="0" presId="urn:microsoft.com/office/officeart/2018/2/layout/IconVerticalSolidList"/>
    <dgm:cxn modelId="{1ACBE6FD-3133-4297-8ACD-996682AE9218}" type="presParOf" srcId="{CF1CD2A5-A1CE-4832-B22E-58B5B6AA4DBB}" destId="{B6CEF24E-2E9D-4EEA-8D72-4B068B112E40}" srcOrd="4" destOrd="0" presId="urn:microsoft.com/office/officeart/2018/2/layout/IconVerticalSolidList"/>
    <dgm:cxn modelId="{93D6B973-A1B4-4F7D-BA71-F6C76E076C96}" type="presParOf" srcId="{B6CEF24E-2E9D-4EEA-8D72-4B068B112E40}" destId="{58E785B5-0E45-4787-8385-0D2290CC42CE}" srcOrd="0" destOrd="0" presId="urn:microsoft.com/office/officeart/2018/2/layout/IconVerticalSolidList"/>
    <dgm:cxn modelId="{9027DB9B-FC28-4934-BD62-463F16C2CFEF}" type="presParOf" srcId="{B6CEF24E-2E9D-4EEA-8D72-4B068B112E40}" destId="{4824C94F-9BBE-45F4-AD89-731592E7F7F6}" srcOrd="1" destOrd="0" presId="urn:microsoft.com/office/officeart/2018/2/layout/IconVerticalSolidList"/>
    <dgm:cxn modelId="{6229BCE1-0313-4482-92B7-DAC9D2B44096}" type="presParOf" srcId="{B6CEF24E-2E9D-4EEA-8D72-4B068B112E40}" destId="{F952F324-A05B-40FF-A61E-7466227E4602}" srcOrd="2" destOrd="0" presId="urn:microsoft.com/office/officeart/2018/2/layout/IconVerticalSolidList"/>
    <dgm:cxn modelId="{D29EE4CC-3E96-432E-857D-2031F2E450E7}" type="presParOf" srcId="{B6CEF24E-2E9D-4EEA-8D72-4B068B112E40}" destId="{FF932E38-B44E-4E39-9C67-19A9452E42A3}" srcOrd="3" destOrd="0" presId="urn:microsoft.com/office/officeart/2018/2/layout/IconVerticalSolidList"/>
    <dgm:cxn modelId="{DCA3538A-B11B-448B-B844-F43E3C0A70EE}" type="presParOf" srcId="{CF1CD2A5-A1CE-4832-B22E-58B5B6AA4DBB}" destId="{1F1836B7-8171-4B94-BDBE-E232A8C4E9A6}" srcOrd="5" destOrd="0" presId="urn:microsoft.com/office/officeart/2018/2/layout/IconVerticalSolidList"/>
    <dgm:cxn modelId="{DB4EF4A2-1162-4A8C-93C2-1EAFBA5DCF2D}" type="presParOf" srcId="{CF1CD2A5-A1CE-4832-B22E-58B5B6AA4DBB}" destId="{E50E254F-E440-468B-96E9-DAE69B268DE9}" srcOrd="6" destOrd="0" presId="urn:microsoft.com/office/officeart/2018/2/layout/IconVerticalSolidList"/>
    <dgm:cxn modelId="{39D34E42-B342-4F26-B6AC-86C751276B5E}" type="presParOf" srcId="{E50E254F-E440-468B-96E9-DAE69B268DE9}" destId="{666C081F-9044-4315-AD04-858700FE1ADD}" srcOrd="0" destOrd="0" presId="urn:microsoft.com/office/officeart/2018/2/layout/IconVerticalSolidList"/>
    <dgm:cxn modelId="{17DDFF31-C3CB-4D30-94DC-6BBA7F67A371}" type="presParOf" srcId="{E50E254F-E440-468B-96E9-DAE69B268DE9}" destId="{9B523AA0-E76D-4395-A534-C4A01DE2557B}" srcOrd="1" destOrd="0" presId="urn:microsoft.com/office/officeart/2018/2/layout/IconVerticalSolidList"/>
    <dgm:cxn modelId="{CEAF6753-9138-45E7-AFB9-36C48D15FCEA}" type="presParOf" srcId="{E50E254F-E440-468B-96E9-DAE69B268DE9}" destId="{7BE82CB0-F0A2-43CC-996A-CB41B10F6083}" srcOrd="2" destOrd="0" presId="urn:microsoft.com/office/officeart/2018/2/layout/IconVerticalSolidList"/>
    <dgm:cxn modelId="{D9BEFFD4-CE1E-4FD8-A283-59241BB2221C}" type="presParOf" srcId="{E50E254F-E440-468B-96E9-DAE69B268DE9}" destId="{25BAAA41-969E-4D84-8AD7-3FF094C5A8AC}" srcOrd="3" destOrd="0" presId="urn:microsoft.com/office/officeart/2018/2/layout/IconVerticalSolidList"/>
    <dgm:cxn modelId="{74EE71E9-D1AB-4340-8015-AC78AA1C8C48}" type="presParOf" srcId="{CF1CD2A5-A1CE-4832-B22E-58B5B6AA4DBB}" destId="{FEF8F3EB-B4D9-4D9F-B324-C69C352BFAD0}" srcOrd="7" destOrd="0" presId="urn:microsoft.com/office/officeart/2018/2/layout/IconVerticalSolidList"/>
    <dgm:cxn modelId="{5C4FFA2A-E3FA-425E-AF3E-59A428CF5277}" type="presParOf" srcId="{CF1CD2A5-A1CE-4832-B22E-58B5B6AA4DBB}" destId="{938945F8-0317-4CA1-AC47-B29F4C327865}" srcOrd="8" destOrd="0" presId="urn:microsoft.com/office/officeart/2018/2/layout/IconVerticalSolidList"/>
    <dgm:cxn modelId="{437FF6E7-EEE7-4276-891A-E2B403ED232B}" type="presParOf" srcId="{938945F8-0317-4CA1-AC47-B29F4C327865}" destId="{75145743-DB95-4B6B-A078-546F005A83A7}" srcOrd="0" destOrd="0" presId="urn:microsoft.com/office/officeart/2018/2/layout/IconVerticalSolidList"/>
    <dgm:cxn modelId="{23F6A819-73FB-4357-A7A3-2F20A884A051}" type="presParOf" srcId="{938945F8-0317-4CA1-AC47-B29F4C327865}" destId="{0D27B675-AA69-433D-AA03-523415B25F8C}" srcOrd="1" destOrd="0" presId="urn:microsoft.com/office/officeart/2018/2/layout/IconVerticalSolidList"/>
    <dgm:cxn modelId="{AA71CAFB-8DA4-483D-B185-2CE687D3A651}" type="presParOf" srcId="{938945F8-0317-4CA1-AC47-B29F4C327865}" destId="{952D1E38-F83D-40EF-A0BC-206E76408BE1}" srcOrd="2" destOrd="0" presId="urn:microsoft.com/office/officeart/2018/2/layout/IconVerticalSolidList"/>
    <dgm:cxn modelId="{9B02B588-1169-4AC4-B56E-B297BBB10FAA}" type="presParOf" srcId="{938945F8-0317-4CA1-AC47-B29F4C327865}" destId="{CD81CFB5-6D15-4965-8B06-FCEB239D1C6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0629E4-EF94-2846-A58F-8710B6B9FCEF}">
      <dsp:nvSpPr>
        <dsp:cNvPr id="0" name=""/>
        <dsp:cNvSpPr/>
      </dsp:nvSpPr>
      <dsp:spPr>
        <a:xfrm>
          <a:off x="0" y="39231"/>
          <a:ext cx="15419292" cy="743535"/>
        </a:xfrm>
        <a:prstGeom prst="roundRect">
          <a:avLst/>
        </a:prstGeom>
        <a:solidFill>
          <a:srgbClr val="025FA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b="1" i="0" u="none" kern="1200"/>
            <a:t>Customer Segmentation and Marketing Optimization</a:t>
          </a:r>
          <a:endParaRPr lang="en-US" sz="3100" kern="1200"/>
        </a:p>
      </dsp:txBody>
      <dsp:txXfrm>
        <a:off x="36296" y="75527"/>
        <a:ext cx="15346700" cy="670943"/>
      </dsp:txXfrm>
    </dsp:sp>
    <dsp:sp modelId="{46FD9D17-1424-5B47-A08E-E3E71833F5BA}">
      <dsp:nvSpPr>
        <dsp:cNvPr id="0" name=""/>
        <dsp:cNvSpPr/>
      </dsp:nvSpPr>
      <dsp:spPr>
        <a:xfrm>
          <a:off x="0" y="782766"/>
          <a:ext cx="15419292" cy="753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9563"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kern="1200"/>
            <a:t>Hosseini, M., &amp; </a:t>
          </a:r>
          <a:r>
            <a:rPr lang="en-US" sz="2400" kern="1200" err="1"/>
            <a:t>Shabani</a:t>
          </a:r>
          <a:r>
            <a:rPr lang="en-US" sz="2400" kern="1200"/>
            <a:t>, M. (2015). New approach to customer segmentation based on changes in customer value. Journal of Marketing Analytics, 3, 110-121.</a:t>
          </a:r>
        </a:p>
      </dsp:txBody>
      <dsp:txXfrm>
        <a:off x="0" y="782766"/>
        <a:ext cx="15419292" cy="753997"/>
      </dsp:txXfrm>
    </dsp:sp>
    <dsp:sp modelId="{2012C9B7-F98B-1A43-AE45-4E5F021974CF}">
      <dsp:nvSpPr>
        <dsp:cNvPr id="0" name=""/>
        <dsp:cNvSpPr/>
      </dsp:nvSpPr>
      <dsp:spPr>
        <a:xfrm>
          <a:off x="0" y="1536763"/>
          <a:ext cx="15419292" cy="743535"/>
        </a:xfrm>
        <a:prstGeom prst="roundRect">
          <a:avLst/>
        </a:prstGeom>
        <a:solidFill>
          <a:srgbClr val="025FA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b="1" i="0" u="none" kern="1200"/>
            <a:t>Customer Behavior Analysis and Budget Optimization:</a:t>
          </a:r>
          <a:endParaRPr lang="en-US" sz="3100" kern="1200"/>
        </a:p>
      </dsp:txBody>
      <dsp:txXfrm>
        <a:off x="36296" y="1573059"/>
        <a:ext cx="15346700" cy="670943"/>
      </dsp:txXfrm>
    </dsp:sp>
    <dsp:sp modelId="{94D76796-200B-784A-A99A-18652A59AB02}">
      <dsp:nvSpPr>
        <dsp:cNvPr id="0" name=""/>
        <dsp:cNvSpPr/>
      </dsp:nvSpPr>
      <dsp:spPr>
        <a:xfrm>
          <a:off x="0" y="2280298"/>
          <a:ext cx="15419292" cy="753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9563"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kern="1200"/>
            <a:t>Gunnarsson, B. R., vanden Broucke, S., &amp; De Weerdt, J. (2019). Optimizing marketing campaign targeting using uncertainty-based predictive modelling. 2019 International Conference on Data Mining Workshops (ICDMW).</a:t>
          </a:r>
        </a:p>
      </dsp:txBody>
      <dsp:txXfrm>
        <a:off x="0" y="2280298"/>
        <a:ext cx="15419292" cy="753997"/>
      </dsp:txXfrm>
    </dsp:sp>
    <dsp:sp modelId="{D1A25D67-D88E-7E41-B52F-FC7E7E2C8033}">
      <dsp:nvSpPr>
        <dsp:cNvPr id="0" name=""/>
        <dsp:cNvSpPr/>
      </dsp:nvSpPr>
      <dsp:spPr>
        <a:xfrm>
          <a:off x="0" y="3034296"/>
          <a:ext cx="15419292" cy="743535"/>
        </a:xfrm>
        <a:prstGeom prst="roundRect">
          <a:avLst/>
        </a:prstGeom>
        <a:solidFill>
          <a:srgbClr val="025FA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b="1" i="0" u="none" kern="1200"/>
            <a:t>Recency Trap and Dynamic Programming</a:t>
          </a:r>
          <a:endParaRPr lang="en-US" sz="3100" kern="1200"/>
        </a:p>
      </dsp:txBody>
      <dsp:txXfrm>
        <a:off x="36296" y="3070592"/>
        <a:ext cx="15346700" cy="670943"/>
      </dsp:txXfrm>
    </dsp:sp>
    <dsp:sp modelId="{899F9DAD-1140-BA44-A8E7-073BC661EABB}">
      <dsp:nvSpPr>
        <dsp:cNvPr id="0" name=""/>
        <dsp:cNvSpPr/>
      </dsp:nvSpPr>
      <dsp:spPr>
        <a:xfrm>
          <a:off x="0" y="3777831"/>
          <a:ext cx="15419292" cy="753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9563"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kern="1200"/>
            <a:t>Chang, C.-T., Chu, X.-Y. (Marcos), &amp; Tsai, I.-T. (2020). How cause marketing campaign factors affect attitudes and purchase intention. Journal of Advertising Research, 61(1), 58– 77.</a:t>
          </a:r>
        </a:p>
      </dsp:txBody>
      <dsp:txXfrm>
        <a:off x="0" y="3777831"/>
        <a:ext cx="15419292" cy="753997"/>
      </dsp:txXfrm>
    </dsp:sp>
    <dsp:sp modelId="{8AEB663B-E3D3-184A-8160-78178CF30620}">
      <dsp:nvSpPr>
        <dsp:cNvPr id="0" name=""/>
        <dsp:cNvSpPr/>
      </dsp:nvSpPr>
      <dsp:spPr>
        <a:xfrm>
          <a:off x="0" y="4531828"/>
          <a:ext cx="15419292" cy="743535"/>
        </a:xfrm>
        <a:prstGeom prst="roundRect">
          <a:avLst/>
        </a:prstGeom>
        <a:solidFill>
          <a:srgbClr val="025FA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b="1" i="0" u="none" kern="1200"/>
            <a:t>Customer Complaints and Service Impact</a:t>
          </a:r>
          <a:endParaRPr lang="en-US" sz="3100" kern="1200"/>
        </a:p>
      </dsp:txBody>
      <dsp:txXfrm>
        <a:off x="36296" y="4568124"/>
        <a:ext cx="15346700" cy="670943"/>
      </dsp:txXfrm>
    </dsp:sp>
    <dsp:sp modelId="{1B55B200-539C-7C44-B355-68E28F55E336}">
      <dsp:nvSpPr>
        <dsp:cNvPr id="0" name=""/>
        <dsp:cNvSpPr/>
      </dsp:nvSpPr>
      <dsp:spPr>
        <a:xfrm>
          <a:off x="0" y="5275363"/>
          <a:ext cx="15419292" cy="753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9563"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kern="1200"/>
            <a:t>Blodgett, J. G., Wakefield, K. L., &amp; Barnes, J. H. (1995). The effects of customer service on consumer complaining behavior. Journal of services Marketing, 9(4), 31-42.</a:t>
          </a:r>
        </a:p>
      </dsp:txBody>
      <dsp:txXfrm>
        <a:off x="0" y="5275363"/>
        <a:ext cx="15419292" cy="753997"/>
      </dsp:txXfrm>
    </dsp:sp>
    <dsp:sp modelId="{96CC69B3-74DB-7647-94E3-801205226FB6}">
      <dsp:nvSpPr>
        <dsp:cNvPr id="0" name=""/>
        <dsp:cNvSpPr/>
      </dsp:nvSpPr>
      <dsp:spPr>
        <a:xfrm>
          <a:off x="0" y="6029361"/>
          <a:ext cx="15419292" cy="743535"/>
        </a:xfrm>
        <a:prstGeom prst="roundRect">
          <a:avLst/>
        </a:prstGeom>
        <a:solidFill>
          <a:srgbClr val="025FA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b="1" i="0" u="none" kern="1200"/>
            <a:t>Factors Influencing Campaign Acceptance</a:t>
          </a:r>
          <a:endParaRPr lang="en-US" sz="3100" kern="1200"/>
        </a:p>
      </dsp:txBody>
      <dsp:txXfrm>
        <a:off x="36296" y="6065657"/>
        <a:ext cx="15346700" cy="670943"/>
      </dsp:txXfrm>
    </dsp:sp>
    <dsp:sp modelId="{46E81CB3-44AC-2A43-9B2F-F92635A76EEA}">
      <dsp:nvSpPr>
        <dsp:cNvPr id="0" name=""/>
        <dsp:cNvSpPr/>
      </dsp:nvSpPr>
      <dsp:spPr>
        <a:xfrm>
          <a:off x="0" y="6772896"/>
          <a:ext cx="15419292" cy="753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89563" tIns="39370" rIns="220472" bIns="39370" numCol="1" spcCol="1270" anchor="t" anchorCtr="0">
          <a:noAutofit/>
        </a:bodyPr>
        <a:lstStyle/>
        <a:p>
          <a:pPr marL="228600" lvl="1" indent="-228600" algn="l" defTabSz="1066800">
            <a:lnSpc>
              <a:spcPct val="90000"/>
            </a:lnSpc>
            <a:spcBef>
              <a:spcPct val="0"/>
            </a:spcBef>
            <a:spcAft>
              <a:spcPct val="20000"/>
            </a:spcAft>
            <a:buChar char="•"/>
          </a:pPr>
          <a:r>
            <a:rPr lang="en-US" sz="2400" kern="1200"/>
            <a:t>Sultan, F., Rohm, A. J., &amp; Gao, T. (2009). Factors influencing consumer acceptance of mobile marketing: a two-country study of youth markets. Journal of Interactive Marketing, 23(4), 308-320</a:t>
          </a:r>
        </a:p>
      </dsp:txBody>
      <dsp:txXfrm>
        <a:off x="0" y="6772896"/>
        <a:ext cx="15419292" cy="7539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539860-019E-E242-BFBD-DDD7A007D825}">
      <dsp:nvSpPr>
        <dsp:cNvPr id="0" name=""/>
        <dsp:cNvSpPr/>
      </dsp:nvSpPr>
      <dsp:spPr>
        <a:xfrm>
          <a:off x="-9192271" y="-1403415"/>
          <a:ext cx="10934832" cy="10934832"/>
        </a:xfrm>
        <a:prstGeom prst="blockArc">
          <a:avLst>
            <a:gd name="adj1" fmla="val 18900000"/>
            <a:gd name="adj2" fmla="val 2700000"/>
            <a:gd name="adj3" fmla="val 198"/>
          </a:avLst>
        </a:prstGeom>
        <a:solidFill>
          <a:srgbClr val="025FA7"/>
        </a:solidFill>
        <a:ln w="25400" cap="flat" cmpd="sng" algn="ctr">
          <a:solidFill>
            <a:srgbClr val="025FA7"/>
          </a:solidFill>
          <a:prstDash val="solid"/>
        </a:ln>
        <a:effectLst/>
      </dsp:spPr>
      <dsp:style>
        <a:lnRef idx="2">
          <a:scrgbClr r="0" g="0" b="0"/>
        </a:lnRef>
        <a:fillRef idx="0">
          <a:scrgbClr r="0" g="0" b="0"/>
        </a:fillRef>
        <a:effectRef idx="0">
          <a:scrgbClr r="0" g="0" b="0"/>
        </a:effectRef>
        <a:fontRef idx="minor"/>
      </dsp:style>
    </dsp:sp>
    <dsp:sp modelId="{8F0F09AA-A2AC-EC4C-B5ED-2025246E7F63}">
      <dsp:nvSpPr>
        <dsp:cNvPr id="0" name=""/>
        <dsp:cNvSpPr/>
      </dsp:nvSpPr>
      <dsp:spPr>
        <a:xfrm>
          <a:off x="760076" y="507837"/>
          <a:ext cx="13020242" cy="1016325"/>
        </a:xfrm>
        <a:prstGeom prst="round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6708" tIns="73660" rIns="73660" bIns="73660" numCol="1" spcCol="1270" anchor="ctr" anchorCtr="0">
          <a:noAutofit/>
        </a:bodyPr>
        <a:lstStyle/>
        <a:p>
          <a:pPr marL="0" lvl="0" indent="0" algn="l" defTabSz="1289050">
            <a:lnSpc>
              <a:spcPct val="90000"/>
            </a:lnSpc>
            <a:spcBef>
              <a:spcPct val="0"/>
            </a:spcBef>
            <a:spcAft>
              <a:spcPct val="35000"/>
            </a:spcAft>
            <a:buNone/>
          </a:pPr>
          <a:r>
            <a:rPr lang="en-US" sz="2900" b="0" i="0" u="none" kern="1200">
              <a:latin typeface="Arial" panose="020B0604020202020204" pitchFamily="34" charset="0"/>
              <a:cs typeface="Arial" panose="020B0604020202020204" pitchFamily="34" charset="0"/>
            </a:rPr>
            <a:t>How can we use demography to understand our customers and shape our marketing strategies?</a:t>
          </a:r>
          <a:endParaRPr lang="en-US" sz="2900" kern="1200">
            <a:latin typeface="Arial" panose="020B0604020202020204" pitchFamily="34" charset="0"/>
            <a:cs typeface="Arial" panose="020B0604020202020204" pitchFamily="34" charset="0"/>
          </a:endParaRPr>
        </a:p>
      </dsp:txBody>
      <dsp:txXfrm>
        <a:off x="809689" y="557450"/>
        <a:ext cx="12921016" cy="917099"/>
      </dsp:txXfrm>
    </dsp:sp>
    <dsp:sp modelId="{9C50BA59-338B-5C4A-B3F5-D465ABFFC743}">
      <dsp:nvSpPr>
        <dsp:cNvPr id="0" name=""/>
        <dsp:cNvSpPr/>
      </dsp:nvSpPr>
      <dsp:spPr>
        <a:xfrm>
          <a:off x="124873" y="380796"/>
          <a:ext cx="1270406" cy="1270406"/>
        </a:xfrm>
        <a:prstGeom prst="ellipse">
          <a:avLst/>
        </a:prstGeom>
        <a:solidFill>
          <a:schemeClr val="lt1">
            <a:hueOff val="0"/>
            <a:satOff val="0"/>
            <a:lumOff val="0"/>
            <a:alphaOff val="0"/>
          </a:schemeClr>
        </a:solidFill>
        <a:ln w="25400" cap="flat" cmpd="sng" algn="ctr">
          <a:solidFill>
            <a:schemeClr val="tx2"/>
          </a:solidFill>
          <a:prstDash val="solid"/>
        </a:ln>
        <a:effectLst/>
      </dsp:spPr>
      <dsp:style>
        <a:lnRef idx="2">
          <a:scrgbClr r="0" g="0" b="0"/>
        </a:lnRef>
        <a:fillRef idx="1">
          <a:scrgbClr r="0" g="0" b="0"/>
        </a:fillRef>
        <a:effectRef idx="0">
          <a:scrgbClr r="0" g="0" b="0"/>
        </a:effectRef>
        <a:fontRef idx="minor"/>
      </dsp:style>
    </dsp:sp>
    <dsp:sp modelId="{D974D51C-BD15-A44A-8289-138E891B6F43}">
      <dsp:nvSpPr>
        <dsp:cNvPr id="0" name=""/>
        <dsp:cNvSpPr/>
      </dsp:nvSpPr>
      <dsp:spPr>
        <a:xfrm>
          <a:off x="1488345" y="2031837"/>
          <a:ext cx="12291973" cy="1016325"/>
        </a:xfrm>
        <a:prstGeom prst="roundRect">
          <a:avLst/>
        </a:prstGeom>
        <a:solidFill>
          <a:srgbClr val="025FA7"/>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6708" tIns="73660" rIns="73660" bIns="73660" numCol="1" spcCol="1270" anchor="ctr" anchorCtr="0">
          <a:noAutofit/>
        </a:bodyPr>
        <a:lstStyle/>
        <a:p>
          <a:pPr marL="0" lvl="0" indent="0" algn="l" defTabSz="1289050">
            <a:lnSpc>
              <a:spcPct val="90000"/>
            </a:lnSpc>
            <a:spcBef>
              <a:spcPct val="0"/>
            </a:spcBef>
            <a:spcAft>
              <a:spcPct val="35000"/>
            </a:spcAft>
            <a:buNone/>
          </a:pPr>
          <a:r>
            <a:rPr lang="en-US" sz="2900" b="0" i="0" u="none" kern="1200">
              <a:latin typeface="Arial" panose="020B0604020202020204" pitchFamily="34" charset="0"/>
              <a:cs typeface="Arial" panose="020B0604020202020204" pitchFamily="34" charset="0"/>
            </a:rPr>
            <a:t>What targeted marketing strategies can be developed based on customer purchase patterns?</a:t>
          </a:r>
          <a:endParaRPr lang="en-US" sz="2900" kern="1200">
            <a:latin typeface="Arial" panose="020B0604020202020204" pitchFamily="34" charset="0"/>
            <a:cs typeface="Arial" panose="020B0604020202020204" pitchFamily="34" charset="0"/>
          </a:endParaRPr>
        </a:p>
      </dsp:txBody>
      <dsp:txXfrm>
        <a:off x="1537958" y="2081450"/>
        <a:ext cx="12192747" cy="917099"/>
      </dsp:txXfrm>
    </dsp:sp>
    <dsp:sp modelId="{05AC9241-5831-4C47-BF99-743C2210026D}">
      <dsp:nvSpPr>
        <dsp:cNvPr id="0" name=""/>
        <dsp:cNvSpPr/>
      </dsp:nvSpPr>
      <dsp:spPr>
        <a:xfrm>
          <a:off x="853142" y="1904796"/>
          <a:ext cx="1270406" cy="1270406"/>
        </a:xfrm>
        <a:prstGeom prst="ellipse">
          <a:avLst/>
        </a:prstGeom>
        <a:solidFill>
          <a:schemeClr val="bg1"/>
        </a:solidFill>
        <a:ln w="25400" cap="flat" cmpd="sng" algn="ctr">
          <a:solidFill>
            <a:srgbClr val="025FA7"/>
          </a:solidFill>
          <a:prstDash val="solid"/>
        </a:ln>
        <a:effectLst/>
      </dsp:spPr>
      <dsp:style>
        <a:lnRef idx="2">
          <a:scrgbClr r="0" g="0" b="0"/>
        </a:lnRef>
        <a:fillRef idx="1">
          <a:scrgbClr r="0" g="0" b="0"/>
        </a:fillRef>
        <a:effectRef idx="0">
          <a:scrgbClr r="0" g="0" b="0"/>
        </a:effectRef>
        <a:fontRef idx="minor"/>
      </dsp:style>
    </dsp:sp>
    <dsp:sp modelId="{5BA68230-C611-4B4D-8F7B-AA91D67BF754}">
      <dsp:nvSpPr>
        <dsp:cNvPr id="0" name=""/>
        <dsp:cNvSpPr/>
      </dsp:nvSpPr>
      <dsp:spPr>
        <a:xfrm>
          <a:off x="1711865" y="3555837"/>
          <a:ext cx="12068453" cy="1016325"/>
        </a:xfrm>
        <a:prstGeom prst="roundRect">
          <a:avLst/>
        </a:prstGeom>
        <a:solidFill>
          <a:srgbClr val="059CD9"/>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6708" tIns="73660" rIns="73660" bIns="73660" numCol="1" spcCol="1270" anchor="ctr" anchorCtr="0">
          <a:noAutofit/>
        </a:bodyPr>
        <a:lstStyle/>
        <a:p>
          <a:pPr marL="0" lvl="0" indent="0" algn="l" defTabSz="1289050">
            <a:lnSpc>
              <a:spcPct val="90000"/>
            </a:lnSpc>
            <a:spcBef>
              <a:spcPct val="0"/>
            </a:spcBef>
            <a:spcAft>
              <a:spcPct val="35000"/>
            </a:spcAft>
            <a:buNone/>
          </a:pPr>
          <a:r>
            <a:rPr lang="en-US" sz="2900" b="0" i="0" u="none" kern="1200">
              <a:latin typeface="Arial" panose="020B0604020202020204" pitchFamily="34" charset="0"/>
              <a:cs typeface="Arial" panose="020B0604020202020204" pitchFamily="34" charset="0"/>
            </a:rPr>
            <a:t>How do customers respond to our marketing campaigns, and what factors contribute to their acceptance?</a:t>
          </a:r>
          <a:endParaRPr lang="en-US" sz="2900" kern="1200">
            <a:latin typeface="Arial" panose="020B0604020202020204" pitchFamily="34" charset="0"/>
            <a:cs typeface="Arial" panose="020B0604020202020204" pitchFamily="34" charset="0"/>
          </a:endParaRPr>
        </a:p>
      </dsp:txBody>
      <dsp:txXfrm>
        <a:off x="1761478" y="3605450"/>
        <a:ext cx="11969227" cy="917099"/>
      </dsp:txXfrm>
    </dsp:sp>
    <dsp:sp modelId="{7398332B-0F11-6441-8424-797A019E30C4}">
      <dsp:nvSpPr>
        <dsp:cNvPr id="0" name=""/>
        <dsp:cNvSpPr/>
      </dsp:nvSpPr>
      <dsp:spPr>
        <a:xfrm>
          <a:off x="1076662" y="3428796"/>
          <a:ext cx="1270406" cy="1270406"/>
        </a:xfrm>
        <a:prstGeom prst="ellipse">
          <a:avLst/>
        </a:prstGeom>
        <a:solidFill>
          <a:schemeClr val="bg1"/>
        </a:solidFill>
        <a:ln w="25400" cap="flat" cmpd="sng" algn="ctr">
          <a:solidFill>
            <a:srgbClr val="05A2E1"/>
          </a:solidFill>
          <a:prstDash val="solid"/>
        </a:ln>
        <a:effectLst/>
      </dsp:spPr>
      <dsp:style>
        <a:lnRef idx="2">
          <a:scrgbClr r="0" g="0" b="0"/>
        </a:lnRef>
        <a:fillRef idx="1">
          <a:scrgbClr r="0" g="0" b="0"/>
        </a:fillRef>
        <a:effectRef idx="0">
          <a:scrgbClr r="0" g="0" b="0"/>
        </a:effectRef>
        <a:fontRef idx="minor"/>
      </dsp:style>
    </dsp:sp>
    <dsp:sp modelId="{8BCBF0E6-0E20-E545-8736-5F1FF328E880}">
      <dsp:nvSpPr>
        <dsp:cNvPr id="0" name=""/>
        <dsp:cNvSpPr/>
      </dsp:nvSpPr>
      <dsp:spPr>
        <a:xfrm>
          <a:off x="1488345" y="5079837"/>
          <a:ext cx="12291973" cy="1016325"/>
        </a:xfrm>
        <a:prstGeom prst="roundRect">
          <a:avLst/>
        </a:prstGeom>
        <a:solidFill>
          <a:srgbClr val="1ABAFA"/>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6708" tIns="73660" rIns="73660" bIns="73660" numCol="1" spcCol="1270" anchor="ctr" anchorCtr="0">
          <a:noAutofit/>
        </a:bodyPr>
        <a:lstStyle/>
        <a:p>
          <a:pPr marL="0" lvl="0" indent="0" algn="l" defTabSz="1289050">
            <a:lnSpc>
              <a:spcPct val="90000"/>
            </a:lnSpc>
            <a:spcBef>
              <a:spcPct val="0"/>
            </a:spcBef>
            <a:spcAft>
              <a:spcPct val="35000"/>
            </a:spcAft>
            <a:buNone/>
          </a:pPr>
          <a:r>
            <a:rPr lang="en-US" sz="2900" b="0" i="0" u="none" kern="1200">
              <a:latin typeface="Arial" panose="020B0604020202020204" pitchFamily="34" charset="0"/>
              <a:cs typeface="Arial" panose="020B0604020202020204" pitchFamily="34" charset="0"/>
            </a:rPr>
            <a:t>What insights can we gain by understanding the details of the customers' last purchase?</a:t>
          </a:r>
          <a:endParaRPr lang="en-US" sz="2900" kern="1200">
            <a:latin typeface="Arial" panose="020B0604020202020204" pitchFamily="34" charset="0"/>
            <a:cs typeface="Arial" panose="020B0604020202020204" pitchFamily="34" charset="0"/>
          </a:endParaRPr>
        </a:p>
      </dsp:txBody>
      <dsp:txXfrm>
        <a:off x="1537958" y="5129450"/>
        <a:ext cx="12192747" cy="917099"/>
      </dsp:txXfrm>
    </dsp:sp>
    <dsp:sp modelId="{D01BD2BA-A45B-7B4F-B8BF-68BC177B26CF}">
      <dsp:nvSpPr>
        <dsp:cNvPr id="0" name=""/>
        <dsp:cNvSpPr/>
      </dsp:nvSpPr>
      <dsp:spPr>
        <a:xfrm>
          <a:off x="853142" y="4952796"/>
          <a:ext cx="1270406" cy="1270406"/>
        </a:xfrm>
        <a:prstGeom prst="ellipse">
          <a:avLst/>
        </a:prstGeom>
        <a:solidFill>
          <a:schemeClr val="bg1"/>
        </a:solidFill>
        <a:ln w="25400" cap="flat" cmpd="sng" algn="ctr">
          <a:solidFill>
            <a:srgbClr val="1ABAFA"/>
          </a:solidFill>
          <a:prstDash val="solid"/>
        </a:ln>
        <a:effectLst/>
      </dsp:spPr>
      <dsp:style>
        <a:lnRef idx="2">
          <a:scrgbClr r="0" g="0" b="0"/>
        </a:lnRef>
        <a:fillRef idx="1">
          <a:scrgbClr r="0" g="0" b="0"/>
        </a:fillRef>
        <a:effectRef idx="0">
          <a:scrgbClr r="0" g="0" b="0"/>
        </a:effectRef>
        <a:fontRef idx="minor"/>
      </dsp:style>
    </dsp:sp>
    <dsp:sp modelId="{5B0CE706-0712-7B4D-A6A3-EDD06DE11F6A}">
      <dsp:nvSpPr>
        <dsp:cNvPr id="0" name=""/>
        <dsp:cNvSpPr/>
      </dsp:nvSpPr>
      <dsp:spPr>
        <a:xfrm>
          <a:off x="760076" y="6603837"/>
          <a:ext cx="13020242" cy="1016325"/>
        </a:xfrm>
        <a:prstGeom prst="roundRect">
          <a:avLst/>
        </a:prstGeom>
        <a:solidFill>
          <a:srgbClr val="8CE0FE"/>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6708" tIns="73660" rIns="73660" bIns="73660" numCol="1" spcCol="1270" anchor="ctr" anchorCtr="0">
          <a:noAutofit/>
        </a:bodyPr>
        <a:lstStyle/>
        <a:p>
          <a:pPr marL="0" lvl="0" indent="0" algn="l" defTabSz="1289050">
            <a:lnSpc>
              <a:spcPct val="90000"/>
            </a:lnSpc>
            <a:spcBef>
              <a:spcPct val="0"/>
            </a:spcBef>
            <a:spcAft>
              <a:spcPct val="35000"/>
            </a:spcAft>
            <a:buNone/>
          </a:pPr>
          <a:r>
            <a:rPr lang="en-US" sz="2900" b="0" i="0" u="none" kern="1200">
              <a:latin typeface="Arial" panose="020B0604020202020204" pitchFamily="34" charset="0"/>
              <a:cs typeface="Arial" panose="020B0604020202020204" pitchFamily="34" charset="0"/>
            </a:rPr>
            <a:t>In what ways do customer complaints impact the effectiveness of our campaigns?</a:t>
          </a:r>
          <a:endParaRPr lang="en-US" sz="2900" kern="1200">
            <a:latin typeface="Arial" panose="020B0604020202020204" pitchFamily="34" charset="0"/>
            <a:cs typeface="Arial" panose="020B0604020202020204" pitchFamily="34" charset="0"/>
          </a:endParaRPr>
        </a:p>
      </dsp:txBody>
      <dsp:txXfrm>
        <a:off x="809689" y="6653450"/>
        <a:ext cx="12921016" cy="917099"/>
      </dsp:txXfrm>
    </dsp:sp>
    <dsp:sp modelId="{BF024F34-C1F9-564C-984A-D3E19E0477D2}">
      <dsp:nvSpPr>
        <dsp:cNvPr id="0" name=""/>
        <dsp:cNvSpPr/>
      </dsp:nvSpPr>
      <dsp:spPr>
        <a:xfrm>
          <a:off x="124873" y="6476796"/>
          <a:ext cx="1270406" cy="1270406"/>
        </a:xfrm>
        <a:prstGeom prst="ellipse">
          <a:avLst/>
        </a:prstGeom>
        <a:solidFill>
          <a:schemeClr val="bg1"/>
        </a:solidFill>
        <a:ln w="25400" cap="flat" cmpd="sng" algn="ctr">
          <a:solidFill>
            <a:srgbClr val="72D9FE"/>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E0802D-F9F1-4EA6-BBDA-2DD0D091FD2A}">
      <dsp:nvSpPr>
        <dsp:cNvPr id="0" name=""/>
        <dsp:cNvSpPr/>
      </dsp:nvSpPr>
      <dsp:spPr>
        <a:xfrm>
          <a:off x="0" y="0"/>
          <a:ext cx="16111132" cy="1186219"/>
        </a:xfrm>
        <a:prstGeom prst="roundRect">
          <a:avLst>
            <a:gd name="adj" fmla="val 10000"/>
          </a:avLst>
        </a:prstGeom>
        <a:solidFill>
          <a:srgbClr val="D1F3FF"/>
        </a:solidFill>
        <a:ln>
          <a:noFill/>
        </a:ln>
        <a:effectLst/>
      </dsp:spPr>
      <dsp:style>
        <a:lnRef idx="0">
          <a:scrgbClr r="0" g="0" b="0"/>
        </a:lnRef>
        <a:fillRef idx="1">
          <a:scrgbClr r="0" g="0" b="0"/>
        </a:fillRef>
        <a:effectRef idx="0">
          <a:scrgbClr r="0" g="0" b="0"/>
        </a:effectRef>
        <a:fontRef idx="minor"/>
      </dsp:style>
    </dsp:sp>
    <dsp:sp modelId="{F7D3E24B-566C-494D-91AB-FC3BF925A6DF}">
      <dsp:nvSpPr>
        <dsp:cNvPr id="0" name=""/>
        <dsp:cNvSpPr/>
      </dsp:nvSpPr>
      <dsp:spPr>
        <a:xfrm>
          <a:off x="282537" y="199907"/>
          <a:ext cx="805645" cy="80564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A0F55B-D305-44AA-8102-0E002E78AC39}">
      <dsp:nvSpPr>
        <dsp:cNvPr id="0" name=""/>
        <dsp:cNvSpPr/>
      </dsp:nvSpPr>
      <dsp:spPr>
        <a:xfrm>
          <a:off x="1370721" y="9619"/>
          <a:ext cx="14698892" cy="1260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88" tIns="133388" rIns="133388" bIns="133388" numCol="1" spcCol="1270" anchor="ctr" anchorCtr="0">
          <a:noAutofit/>
        </a:bodyPr>
        <a:lstStyle/>
        <a:p>
          <a:pPr marL="0" lvl="0" indent="0" algn="l" defTabSz="1066800">
            <a:lnSpc>
              <a:spcPct val="100000"/>
            </a:lnSpc>
            <a:spcBef>
              <a:spcPct val="0"/>
            </a:spcBef>
            <a:spcAft>
              <a:spcPct val="35000"/>
            </a:spcAft>
            <a:buNone/>
          </a:pPr>
          <a:r>
            <a:rPr lang="en-US" sz="2400" b="0" i="0" kern="1200" dirty="0">
              <a:latin typeface="Arial" panose="020B0604020202020204" pitchFamily="34" charset="0"/>
              <a:cs typeface="Arial" panose="020B0604020202020204" pitchFamily="34" charset="0"/>
            </a:rPr>
            <a:t>By leveraging Principal Component Analysis (PCA) and Cluster Analysis, we've identified critical patterns and meaningful customer segments based on key attributes, providing a foundation for tailored marketing approaches.</a:t>
          </a:r>
          <a:endParaRPr lang="en-US" sz="2400" kern="1200" dirty="0">
            <a:latin typeface="Arial" panose="020B0604020202020204" pitchFamily="34" charset="0"/>
            <a:cs typeface="Arial" panose="020B0604020202020204" pitchFamily="34" charset="0"/>
          </a:endParaRPr>
        </a:p>
      </dsp:txBody>
      <dsp:txXfrm>
        <a:off x="1370721" y="9619"/>
        <a:ext cx="14698892" cy="1260358"/>
      </dsp:txXfrm>
    </dsp:sp>
    <dsp:sp modelId="{49952EE5-03EA-4658-B181-6592F0CB17C4}">
      <dsp:nvSpPr>
        <dsp:cNvPr id="0" name=""/>
        <dsp:cNvSpPr/>
      </dsp:nvSpPr>
      <dsp:spPr>
        <a:xfrm>
          <a:off x="0" y="1585067"/>
          <a:ext cx="16111132" cy="1186219"/>
        </a:xfrm>
        <a:prstGeom prst="roundRect">
          <a:avLst>
            <a:gd name="adj" fmla="val 10000"/>
          </a:avLst>
        </a:prstGeom>
        <a:solidFill>
          <a:srgbClr val="D1F3FF"/>
        </a:solidFill>
        <a:ln>
          <a:noFill/>
        </a:ln>
        <a:effectLst/>
      </dsp:spPr>
      <dsp:style>
        <a:lnRef idx="0">
          <a:scrgbClr r="0" g="0" b="0"/>
        </a:lnRef>
        <a:fillRef idx="1">
          <a:scrgbClr r="0" g="0" b="0"/>
        </a:fillRef>
        <a:effectRef idx="0">
          <a:scrgbClr r="0" g="0" b="0"/>
        </a:effectRef>
        <a:fontRef idx="minor"/>
      </dsp:style>
    </dsp:sp>
    <dsp:sp modelId="{FF6AFF39-6539-4533-8BFF-2C5C1ED4D93E}">
      <dsp:nvSpPr>
        <dsp:cNvPr id="0" name=""/>
        <dsp:cNvSpPr/>
      </dsp:nvSpPr>
      <dsp:spPr>
        <a:xfrm>
          <a:off x="282537" y="1775356"/>
          <a:ext cx="805645" cy="80564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75F0E95-7682-4376-B668-B3A0FB6D8DC7}">
      <dsp:nvSpPr>
        <dsp:cNvPr id="0" name=""/>
        <dsp:cNvSpPr/>
      </dsp:nvSpPr>
      <dsp:spPr>
        <a:xfrm>
          <a:off x="1370721" y="1585067"/>
          <a:ext cx="14698892" cy="1260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88" tIns="133388" rIns="133388" bIns="133388" numCol="1" spcCol="1270" anchor="ctr" anchorCtr="0">
          <a:noAutofit/>
        </a:bodyPr>
        <a:lstStyle/>
        <a:p>
          <a:pPr marL="0" lvl="0" indent="0" algn="l" defTabSz="1066800">
            <a:lnSpc>
              <a:spcPct val="100000"/>
            </a:lnSpc>
            <a:spcBef>
              <a:spcPct val="0"/>
            </a:spcBef>
            <a:spcAft>
              <a:spcPct val="35000"/>
            </a:spcAft>
            <a:buNone/>
          </a:pPr>
          <a:r>
            <a:rPr lang="en-US" sz="2400" b="0" i="0" kern="1200" dirty="0">
              <a:latin typeface="Arial" panose="020B0604020202020204" pitchFamily="34" charset="0"/>
              <a:cs typeface="Arial" panose="020B0604020202020204" pitchFamily="34" charset="0"/>
            </a:rPr>
            <a:t>Logistic regression showcased the predictive power of customer purchasing patterns on campaign responsiveness. This insight allows us to focus efforts on key predictors for more effective targeting.</a:t>
          </a:r>
          <a:endParaRPr lang="en-US" sz="2400" kern="1200" dirty="0">
            <a:latin typeface="Arial" panose="020B0604020202020204" pitchFamily="34" charset="0"/>
            <a:cs typeface="Arial" panose="020B0604020202020204" pitchFamily="34" charset="0"/>
          </a:endParaRPr>
        </a:p>
      </dsp:txBody>
      <dsp:txXfrm>
        <a:off x="1370721" y="1585067"/>
        <a:ext cx="14698892" cy="1260358"/>
      </dsp:txXfrm>
    </dsp:sp>
    <dsp:sp modelId="{58E785B5-0E45-4787-8385-0D2290CC42CE}">
      <dsp:nvSpPr>
        <dsp:cNvPr id="0" name=""/>
        <dsp:cNvSpPr/>
      </dsp:nvSpPr>
      <dsp:spPr>
        <a:xfrm>
          <a:off x="0" y="3160515"/>
          <a:ext cx="16111132" cy="1186219"/>
        </a:xfrm>
        <a:prstGeom prst="roundRect">
          <a:avLst>
            <a:gd name="adj" fmla="val 10000"/>
          </a:avLst>
        </a:prstGeom>
        <a:solidFill>
          <a:srgbClr val="D1F3FF"/>
        </a:solidFill>
        <a:ln>
          <a:noFill/>
        </a:ln>
        <a:effectLst/>
      </dsp:spPr>
      <dsp:style>
        <a:lnRef idx="0">
          <a:scrgbClr r="0" g="0" b="0"/>
        </a:lnRef>
        <a:fillRef idx="1">
          <a:scrgbClr r="0" g="0" b="0"/>
        </a:fillRef>
        <a:effectRef idx="0">
          <a:scrgbClr r="0" g="0" b="0"/>
        </a:effectRef>
        <a:fontRef idx="minor"/>
      </dsp:style>
    </dsp:sp>
    <dsp:sp modelId="{4824C94F-9BBE-45F4-AD89-731592E7F7F6}">
      <dsp:nvSpPr>
        <dsp:cNvPr id="0" name=""/>
        <dsp:cNvSpPr/>
      </dsp:nvSpPr>
      <dsp:spPr>
        <a:xfrm>
          <a:off x="282537" y="3350804"/>
          <a:ext cx="805645" cy="80564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932E38-B44E-4E39-9C67-19A9452E42A3}">
      <dsp:nvSpPr>
        <dsp:cNvPr id="0" name=""/>
        <dsp:cNvSpPr/>
      </dsp:nvSpPr>
      <dsp:spPr>
        <a:xfrm>
          <a:off x="1370721" y="3160515"/>
          <a:ext cx="14698892" cy="1260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88" tIns="133388" rIns="133388" bIns="133388" numCol="1" spcCol="1270" anchor="ctr" anchorCtr="0">
          <a:noAutofit/>
        </a:bodyPr>
        <a:lstStyle/>
        <a:p>
          <a:pPr marL="0" lvl="0" indent="0" algn="l" defTabSz="1066800">
            <a:lnSpc>
              <a:spcPct val="100000"/>
            </a:lnSpc>
            <a:spcBef>
              <a:spcPct val="0"/>
            </a:spcBef>
            <a:spcAft>
              <a:spcPct val="35000"/>
            </a:spcAft>
            <a:buNone/>
          </a:pPr>
          <a:r>
            <a:rPr lang="en-US" sz="2400" b="0" i="0" kern="1200" dirty="0">
              <a:latin typeface="Arial" panose="020B0604020202020204" pitchFamily="34" charset="0"/>
              <a:cs typeface="Arial" panose="020B0604020202020204" pitchFamily="34" charset="0"/>
            </a:rPr>
            <a:t>Fisher's Exact Test has illuminated relationships between campaign acceptances and the recency of customer purchases. Armed with this knowledge, we can strategically time our campaigns for maximum impact.</a:t>
          </a:r>
          <a:endParaRPr lang="en-US" sz="2400" kern="1200" dirty="0">
            <a:latin typeface="Arial" panose="020B0604020202020204" pitchFamily="34" charset="0"/>
            <a:cs typeface="Arial" panose="020B0604020202020204" pitchFamily="34" charset="0"/>
          </a:endParaRPr>
        </a:p>
      </dsp:txBody>
      <dsp:txXfrm>
        <a:off x="1370721" y="3160515"/>
        <a:ext cx="14698892" cy="1260358"/>
      </dsp:txXfrm>
    </dsp:sp>
    <dsp:sp modelId="{666C081F-9044-4315-AD04-858700FE1ADD}">
      <dsp:nvSpPr>
        <dsp:cNvPr id="0" name=""/>
        <dsp:cNvSpPr/>
      </dsp:nvSpPr>
      <dsp:spPr>
        <a:xfrm>
          <a:off x="0" y="4735963"/>
          <a:ext cx="16111132" cy="1186219"/>
        </a:xfrm>
        <a:prstGeom prst="roundRect">
          <a:avLst>
            <a:gd name="adj" fmla="val 10000"/>
          </a:avLst>
        </a:prstGeom>
        <a:solidFill>
          <a:srgbClr val="D1F3FF"/>
        </a:solidFill>
        <a:ln>
          <a:noFill/>
        </a:ln>
        <a:effectLst/>
      </dsp:spPr>
      <dsp:style>
        <a:lnRef idx="0">
          <a:scrgbClr r="0" g="0" b="0"/>
        </a:lnRef>
        <a:fillRef idx="1">
          <a:scrgbClr r="0" g="0" b="0"/>
        </a:fillRef>
        <a:effectRef idx="0">
          <a:scrgbClr r="0" g="0" b="0"/>
        </a:effectRef>
        <a:fontRef idx="minor"/>
      </dsp:style>
    </dsp:sp>
    <dsp:sp modelId="{9B523AA0-E76D-4395-A534-C4A01DE2557B}">
      <dsp:nvSpPr>
        <dsp:cNvPr id="0" name=""/>
        <dsp:cNvSpPr/>
      </dsp:nvSpPr>
      <dsp:spPr>
        <a:xfrm>
          <a:off x="282537" y="4926252"/>
          <a:ext cx="805645" cy="80564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5BAAA41-969E-4D84-8AD7-3FF094C5A8AC}">
      <dsp:nvSpPr>
        <dsp:cNvPr id="0" name=""/>
        <dsp:cNvSpPr/>
      </dsp:nvSpPr>
      <dsp:spPr>
        <a:xfrm>
          <a:off x="1370721" y="4735963"/>
          <a:ext cx="14698892" cy="1260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88" tIns="133388" rIns="133388" bIns="133388" numCol="1" spcCol="1270" anchor="ctr" anchorCtr="0">
          <a:noAutofit/>
        </a:bodyPr>
        <a:lstStyle/>
        <a:p>
          <a:pPr marL="0" lvl="0" indent="0" algn="l" defTabSz="1066800">
            <a:lnSpc>
              <a:spcPct val="100000"/>
            </a:lnSpc>
            <a:spcBef>
              <a:spcPct val="0"/>
            </a:spcBef>
            <a:spcAft>
              <a:spcPct val="35000"/>
            </a:spcAft>
            <a:buNone/>
          </a:pPr>
          <a:r>
            <a:rPr lang="en-US" sz="2400" b="0" i="0" kern="1200" dirty="0">
              <a:latin typeface="Arial" panose="020B0604020202020204" pitchFamily="34" charset="0"/>
              <a:cs typeface="Arial" panose="020B0604020202020204" pitchFamily="34" charset="0"/>
            </a:rPr>
            <a:t>Contrary to expectations, the Chi-square test revealed that customer complaints have minimal impact on campaign responses. This suggests that addressing other factors, such as purchasing patterns, is more crucial for campaign success.</a:t>
          </a:r>
          <a:endParaRPr lang="en-US" sz="2400" kern="1200" dirty="0">
            <a:latin typeface="Arial" panose="020B0604020202020204" pitchFamily="34" charset="0"/>
            <a:cs typeface="Arial" panose="020B0604020202020204" pitchFamily="34" charset="0"/>
          </a:endParaRPr>
        </a:p>
      </dsp:txBody>
      <dsp:txXfrm>
        <a:off x="1370721" y="4735963"/>
        <a:ext cx="14698892" cy="1260358"/>
      </dsp:txXfrm>
    </dsp:sp>
    <dsp:sp modelId="{75145743-DB95-4B6B-A078-546F005A83A7}">
      <dsp:nvSpPr>
        <dsp:cNvPr id="0" name=""/>
        <dsp:cNvSpPr/>
      </dsp:nvSpPr>
      <dsp:spPr>
        <a:xfrm>
          <a:off x="0" y="6311411"/>
          <a:ext cx="16111132" cy="1186219"/>
        </a:xfrm>
        <a:prstGeom prst="roundRect">
          <a:avLst>
            <a:gd name="adj" fmla="val 10000"/>
          </a:avLst>
        </a:prstGeom>
        <a:solidFill>
          <a:srgbClr val="D1F3FF"/>
        </a:solidFill>
        <a:ln>
          <a:noFill/>
        </a:ln>
        <a:effectLst/>
      </dsp:spPr>
      <dsp:style>
        <a:lnRef idx="0">
          <a:scrgbClr r="0" g="0" b="0"/>
        </a:lnRef>
        <a:fillRef idx="1">
          <a:scrgbClr r="0" g="0" b="0"/>
        </a:fillRef>
        <a:effectRef idx="0">
          <a:scrgbClr r="0" g="0" b="0"/>
        </a:effectRef>
        <a:fontRef idx="minor"/>
      </dsp:style>
    </dsp:sp>
    <dsp:sp modelId="{0D27B675-AA69-433D-AA03-523415B25F8C}">
      <dsp:nvSpPr>
        <dsp:cNvPr id="0" name=""/>
        <dsp:cNvSpPr/>
      </dsp:nvSpPr>
      <dsp:spPr>
        <a:xfrm>
          <a:off x="282537" y="6501700"/>
          <a:ext cx="805645" cy="80564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D81CFB5-6D15-4965-8B06-FCEB239D1C65}">
      <dsp:nvSpPr>
        <dsp:cNvPr id="0" name=""/>
        <dsp:cNvSpPr/>
      </dsp:nvSpPr>
      <dsp:spPr>
        <a:xfrm>
          <a:off x="1370721" y="6311411"/>
          <a:ext cx="14698892" cy="12603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88" tIns="133388" rIns="133388" bIns="133388" numCol="1" spcCol="1270" anchor="ctr" anchorCtr="0">
          <a:noAutofit/>
        </a:bodyPr>
        <a:lstStyle/>
        <a:p>
          <a:pPr marL="0" lvl="0" indent="0" algn="l" defTabSz="1066800">
            <a:lnSpc>
              <a:spcPct val="100000"/>
            </a:lnSpc>
            <a:spcBef>
              <a:spcPct val="0"/>
            </a:spcBef>
            <a:spcAft>
              <a:spcPct val="35000"/>
            </a:spcAft>
            <a:buNone/>
          </a:pPr>
          <a:r>
            <a:rPr lang="en-US" sz="2400" b="0" i="0" kern="1200" dirty="0">
              <a:latin typeface="Arial" panose="020B0604020202020204" pitchFamily="34" charset="0"/>
              <a:cs typeface="Arial" panose="020B0604020202020204" pitchFamily="34" charset="0"/>
            </a:rPr>
            <a:t>The overall findings underscore the significance of personalized marketing strategies, emphasizing the need for businesses to adapt to evolving customer dynamics for enhanced campaign success.</a:t>
          </a:r>
          <a:endParaRPr lang="en-US" sz="2400" kern="1200" dirty="0">
            <a:latin typeface="Arial" panose="020B0604020202020204" pitchFamily="34" charset="0"/>
            <a:cs typeface="Arial" panose="020B0604020202020204" pitchFamily="34" charset="0"/>
          </a:endParaRPr>
        </a:p>
      </dsp:txBody>
      <dsp:txXfrm>
        <a:off x="1370721" y="6311411"/>
        <a:ext cx="14698892" cy="126035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3F5717E-3D42-6C77-187F-857FC031EF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4838314-11DA-5150-249F-ABA8AB71D9B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0AC5E54-752F-484F-84D8-9A3C8F936627}" type="datetimeFigureOut">
              <a:rPr lang="en-US" smtClean="0"/>
              <a:t>12/11/2023</a:t>
            </a:fld>
            <a:endParaRPr lang="en-US"/>
          </a:p>
        </p:txBody>
      </p:sp>
      <p:sp>
        <p:nvSpPr>
          <p:cNvPr id="4" name="Footer Placeholder 3">
            <a:extLst>
              <a:ext uri="{FF2B5EF4-FFF2-40B4-BE49-F238E27FC236}">
                <a16:creationId xmlns:a16="http://schemas.microsoft.com/office/drawing/2014/main" id="{0E67C8DC-7E1F-9FFA-B821-CD92AE897C4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1</a:t>
            </a:r>
          </a:p>
        </p:txBody>
      </p:sp>
      <p:sp>
        <p:nvSpPr>
          <p:cNvPr id="5" name="Slide Number Placeholder 4">
            <a:extLst>
              <a:ext uri="{FF2B5EF4-FFF2-40B4-BE49-F238E27FC236}">
                <a16:creationId xmlns:a16="http://schemas.microsoft.com/office/drawing/2014/main" id="{44E15339-4F99-90F4-1C59-7AB3DAB1924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FB94E87-84BD-43A2-9A57-DC17116C8647}" type="slidenum">
              <a:rPr lang="en-US" smtClean="0"/>
              <a:t>‹#›</a:t>
            </a:fld>
            <a:endParaRPr lang="en-US"/>
          </a:p>
        </p:txBody>
      </p:sp>
    </p:spTree>
    <p:extLst>
      <p:ext uri="{BB962C8B-B14F-4D97-AF65-F5344CB8AC3E}">
        <p14:creationId xmlns:p14="http://schemas.microsoft.com/office/powerpoint/2010/main" val="828353339"/>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sv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5.svg>
</file>

<file path=ppt/media/image6.png>
</file>

<file path=ppt/media/image7.png>
</file>

<file path=ppt/media/image8.png>
</file>

<file path=ppt/media/image9.jpe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F09DB3-4A98-274C-80EF-8EEB85D6A603}" type="datetimeFigureOut">
              <a:rPr kumimoji="1" lang="zh-CN" altLang="en-US" smtClean="0"/>
              <a:t>2023/12/11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kumimoji="1" lang="en-US" altLang="zh-CN"/>
              <a:t>1</a:t>
            </a:r>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40C994-4DBB-F74A-86D0-DECF40AE2974}" type="slidenum">
              <a:rPr kumimoji="1" lang="zh-CN" altLang="en-US" smtClean="0"/>
              <a:t>‹#›</a:t>
            </a:fld>
            <a:endParaRPr kumimoji="1" lang="zh-CN" altLang="en-US"/>
          </a:p>
        </p:txBody>
      </p:sp>
    </p:spTree>
    <p:extLst>
      <p:ext uri="{BB962C8B-B14F-4D97-AF65-F5344CB8AC3E}">
        <p14:creationId xmlns:p14="http://schemas.microsoft.com/office/powerpoint/2010/main" val="60074033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Calibri"/>
              <a:cs typeface="Calibri"/>
            </a:endParaRPr>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2</a:t>
            </a:fld>
            <a:endParaRPr kumimoji="1" lang="zh-CN" altLang="en-US"/>
          </a:p>
        </p:txBody>
      </p:sp>
    </p:spTree>
    <p:extLst>
      <p:ext uri="{BB962C8B-B14F-4D97-AF65-F5344CB8AC3E}">
        <p14:creationId xmlns:p14="http://schemas.microsoft.com/office/powerpoint/2010/main" val="29305556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18</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31268040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19</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2215700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21</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38056695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22</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7540361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23</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18510597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24</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27508342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25</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440766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5440C994-4DBB-F74A-86D0-DECF40AE2974}" type="slidenum">
              <a:rPr kumimoji="1" lang="zh-CN" altLang="en-US" smtClean="0"/>
              <a:t>4</a:t>
            </a:fld>
            <a:endParaRPr kumimoji="1" lang="zh-CN" altLang="en-US"/>
          </a:p>
        </p:txBody>
      </p:sp>
    </p:spTree>
    <p:extLst>
      <p:ext uri="{BB962C8B-B14F-4D97-AF65-F5344CB8AC3E}">
        <p14:creationId xmlns:p14="http://schemas.microsoft.com/office/powerpoint/2010/main" val="1632728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6</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42372721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7</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1651969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8</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2035225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9</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1227819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12</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2665442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500" b="0" i="0">
              <a:solidFill>
                <a:srgbClr val="374151"/>
              </a:solidFill>
              <a:effectLst/>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14</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2791838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This slide will dive into understanding customer acceptance of marketing campaigns. In order to analyze this impact, we employed various statistical testing methods like logistic regression to identify significant factors that influence customer acceptance to marketing campaigns. </a:t>
            </a: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In the realm of marketing, it's crucial to identify patterns that influence customer behavior. Hypotheses generated from our analysis hinted at specific purchase behaviors positively influencing responsiveness.</a:t>
            </a:r>
          </a:p>
          <a:p>
            <a:pPr>
              <a:lnSpc>
                <a:spcPct val="107000"/>
              </a:lnSpc>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Here, Logistic regression, a powerful tool, was employed to determine the likelihood of a customer responding positively or not to a marketing offer. We ensured the model's robustness by validating assumptions, including the linearity, normality, and the absence of multicollinearity among predictor variables. This model exhibited exceptional strength, with a remarkable 97.17% sensitivity. This means it effectively identifies customers likely to respond positively, providing a solid foundation for targeted and engaging campaigns. However, we noted a challenge in accurately identifying non-responsive customers, reflected in the lower specificity of 26.00%. To enhance marketing efficiency, there is a clear opportunity to refine the model's ability to recognize customers less likely to respond.</a:t>
            </a:r>
          </a:p>
          <a:p>
            <a:pPr marL="0" marR="0" lvl="0" indent="0" algn="l" defTabSz="914400" rtl="0" eaLnBrk="1" fontAlgn="auto" latinLnBrk="0" hangingPunct="1">
              <a:lnSpc>
                <a:spcPct val="107000"/>
              </a:lnSpc>
              <a:spcBef>
                <a:spcPts val="0"/>
              </a:spcBef>
              <a:spcAft>
                <a:spcPts val="800"/>
              </a:spcAft>
              <a:buClrTx/>
              <a:buSzTx/>
              <a:buFontTx/>
              <a:buNone/>
              <a:tabLst/>
              <a:defRPr/>
            </a:pPr>
            <a:r>
              <a:rPr lang="en-US" sz="1800" kern="100">
                <a:effectLst/>
                <a:latin typeface="Calibri" panose="020F0502020204030204" pitchFamily="34" charset="0"/>
                <a:ea typeface="Calibri" panose="020F0502020204030204" pitchFamily="34" charset="0"/>
                <a:cs typeface="Times New Roman" panose="02020603050405020304" pitchFamily="18" charset="0"/>
              </a:rPr>
              <a:t>Our model's accuracy of 86.47% and precision of 88.12% empower marketers to optimize campaign strategies. Predictor variables such as </a:t>
            </a:r>
            <a:r>
              <a:rPr lang="en-US" sz="1800" kern="100" err="1">
                <a:effectLst/>
                <a:latin typeface="Calibri" panose="020F0502020204030204" pitchFamily="34" charset="0"/>
                <a:ea typeface="Calibri" panose="020F0502020204030204" pitchFamily="34" charset="0"/>
                <a:cs typeface="Times New Roman" panose="02020603050405020304" pitchFamily="18" charset="0"/>
              </a:rPr>
              <a:t>AcceptedCmp3</a:t>
            </a:r>
            <a:r>
              <a:rPr lang="en-US" sz="1800" kern="10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err="1">
                <a:effectLst/>
                <a:latin typeface="Calibri" panose="020F0502020204030204" pitchFamily="34" charset="0"/>
                <a:ea typeface="Calibri" panose="020F0502020204030204" pitchFamily="34" charset="0"/>
                <a:cs typeface="Times New Roman" panose="02020603050405020304" pitchFamily="18" charset="0"/>
              </a:rPr>
              <a:t>AcceptedCmp5</a:t>
            </a:r>
            <a:r>
              <a:rPr lang="en-US" sz="1800" kern="10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err="1">
                <a:effectLst/>
                <a:latin typeface="Calibri" panose="020F0502020204030204" pitchFamily="34" charset="0"/>
                <a:ea typeface="Calibri" panose="020F0502020204030204" pitchFamily="34" charset="0"/>
                <a:cs typeface="Times New Roman" panose="02020603050405020304" pitchFamily="18" charset="0"/>
              </a:rPr>
              <a:t>AcceptedCmp1</a:t>
            </a:r>
            <a:r>
              <a:rPr lang="en-US" sz="1800" kern="10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err="1">
                <a:effectLst/>
                <a:latin typeface="Calibri" panose="020F0502020204030204" pitchFamily="34" charset="0"/>
                <a:ea typeface="Calibri" panose="020F0502020204030204" pitchFamily="34" charset="0"/>
                <a:cs typeface="Times New Roman" panose="02020603050405020304" pitchFamily="18" charset="0"/>
              </a:rPr>
              <a:t>NumStorePurchases</a:t>
            </a:r>
            <a:r>
              <a:rPr lang="en-US" sz="1800" kern="100">
                <a:effectLst/>
                <a:latin typeface="Calibri" panose="020F0502020204030204" pitchFamily="34" charset="0"/>
                <a:ea typeface="Calibri" panose="020F0502020204030204" pitchFamily="34" charset="0"/>
                <a:cs typeface="Times New Roman" panose="02020603050405020304" pitchFamily="18" charset="0"/>
              </a:rPr>
              <a:t>, and </a:t>
            </a:r>
            <a:r>
              <a:rPr lang="en-US" sz="1800" kern="100" err="1">
                <a:effectLst/>
                <a:latin typeface="Calibri" panose="020F0502020204030204" pitchFamily="34" charset="0"/>
                <a:ea typeface="Calibri" panose="020F0502020204030204" pitchFamily="34" charset="0"/>
                <a:cs typeface="Times New Roman" panose="02020603050405020304" pitchFamily="18" charset="0"/>
              </a:rPr>
              <a:t>NumWebPurchases</a:t>
            </a:r>
            <a:r>
              <a:rPr lang="en-US" sz="1800" kern="100">
                <a:effectLst/>
                <a:latin typeface="Calibri" panose="020F0502020204030204" pitchFamily="34" charset="0"/>
                <a:ea typeface="Calibri" panose="020F0502020204030204" pitchFamily="34" charset="0"/>
                <a:cs typeface="Times New Roman" panose="02020603050405020304" pitchFamily="18" charset="0"/>
              </a:rPr>
              <a:t> were identified as top influencers on the response rate to the campaign. These results suggests that customers are most likely to accept an offer in the 3rd marketing campaign. The confusion matrix as seen on the slide dives deeper into the instances where the model correctly or falsely predicted the responsiveness of customers to marketing campaigns.</a:t>
            </a:r>
          </a:p>
          <a:p>
            <a:pPr>
              <a:lnSpc>
                <a:spcPct val="107000"/>
              </a:lnSpc>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Further fine-tuning of this model could involve adjusting the model's threshold or incorporating additional features to capture nuanced customer behavior. These performance metrics not only guide marketers in understanding the model's strengths and weaknesses but also serve as a basis for refining strategies. By focusing on customers most likely to respond positively, we can ensure resources are efficiently allocated for maximum impact.</a:t>
            </a:r>
          </a:p>
          <a:p>
            <a:pPr>
              <a:lnSpc>
                <a:spcPct val="107000"/>
              </a:lnSpc>
              <a:spcAft>
                <a:spcPts val="800"/>
              </a:spcAft>
            </a:pPr>
            <a:r>
              <a:rPr lang="en-US" sz="1800" kern="100">
                <a:effectLst/>
                <a:latin typeface="Calibri" panose="020F0502020204030204" pitchFamily="34" charset="0"/>
                <a:ea typeface="Calibri" panose="020F0502020204030204" pitchFamily="34" charset="0"/>
                <a:cs typeface="Times New Roman" panose="02020603050405020304" pitchFamily="18" charset="0"/>
              </a:rPr>
              <a:t>In conclusion, our research provides actionable insights that bridge the gap between theoretical understanding and practical application in the dynamic field of marketing. </a:t>
            </a:r>
          </a:p>
          <a:p>
            <a:endParaRPr lang="en-US"/>
          </a:p>
        </p:txBody>
      </p:sp>
      <p:sp>
        <p:nvSpPr>
          <p:cNvPr id="4" name="Slide Number Placeholder 3"/>
          <p:cNvSpPr>
            <a:spLocks noGrp="1"/>
          </p:cNvSpPr>
          <p:nvPr>
            <p:ph type="sldNum" sz="quarter" idx="5"/>
          </p:nvPr>
        </p:nvSpPr>
        <p:spPr/>
        <p:txBody>
          <a:bodyPr/>
          <a:lstStyle/>
          <a:p>
            <a:fld id="{5440C994-4DBB-F74A-86D0-DECF40AE2974}" type="slidenum">
              <a:rPr kumimoji="1" lang="zh-CN" altLang="en-US" smtClean="0"/>
              <a:t>16</a:t>
            </a:fld>
            <a:endParaRPr kumimoji="1" lang="zh-CN" altLang="en-US"/>
          </a:p>
        </p:txBody>
      </p:sp>
      <p:sp>
        <p:nvSpPr>
          <p:cNvPr id="5" name="Footer Placeholder 4">
            <a:extLst>
              <a:ext uri="{FF2B5EF4-FFF2-40B4-BE49-F238E27FC236}">
                <a16:creationId xmlns:a16="http://schemas.microsoft.com/office/drawing/2014/main" id="{E328829D-AA51-1844-D98A-B6D5D4347FBE}"/>
              </a:ext>
            </a:extLst>
          </p:cNvPr>
          <p:cNvSpPr>
            <a:spLocks noGrp="1"/>
          </p:cNvSpPr>
          <p:nvPr>
            <p:ph type="ftr" sz="quarter" idx="4"/>
          </p:nvPr>
        </p:nvSpPr>
        <p:spPr/>
        <p:txBody>
          <a:bodyPr/>
          <a:lstStyle/>
          <a:p>
            <a:r>
              <a:rPr kumimoji="1" lang="en-US" altLang="zh-CN"/>
              <a:t>1</a:t>
            </a:r>
            <a:endParaRPr kumimoji="1" lang="zh-CN" altLang="en-US"/>
          </a:p>
        </p:txBody>
      </p:sp>
    </p:spTree>
    <p:extLst>
      <p:ext uri="{BB962C8B-B14F-4D97-AF65-F5344CB8AC3E}">
        <p14:creationId xmlns:p14="http://schemas.microsoft.com/office/powerpoint/2010/main" val="1337164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A2642D-FE6D-4661-89C4-0506DBEDC2BC}" type="datetime1">
              <a:rPr lang="en-US" smtClean="0"/>
              <a:t>12/11/2023</a:t>
            </a:fld>
            <a:endParaRPr lang="en-US"/>
          </a:p>
        </p:txBody>
      </p:sp>
      <p:sp>
        <p:nvSpPr>
          <p:cNvPr id="3" name="Footer Placeholder 2"/>
          <p:cNvSpPr>
            <a:spLocks noGrp="1"/>
          </p:cNvSpPr>
          <p:nvPr>
            <p:ph type="ftr" sz="quarter" idx="11"/>
          </p:nvPr>
        </p:nvSpPr>
        <p:spPr/>
        <p:txBody>
          <a:bodyPr/>
          <a:lstStyle/>
          <a:p>
            <a:r>
              <a:rPr lang="en-US"/>
              <a:t>2</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59A98F-7C87-4A3C-B58F-2B0DF1AA73DC}" type="datetime1">
              <a:rPr lang="en-US" smtClean="0"/>
              <a:t>12/11/2023</a:t>
            </a:fld>
            <a:endParaRPr lang="en-US"/>
          </a:p>
        </p:txBody>
      </p:sp>
      <p:sp>
        <p:nvSpPr>
          <p:cNvPr id="6" name="Footer Placeholder 5"/>
          <p:cNvSpPr>
            <a:spLocks noGrp="1"/>
          </p:cNvSpPr>
          <p:nvPr>
            <p:ph type="ftr" sz="quarter" idx="11"/>
          </p:nvPr>
        </p:nvSpPr>
        <p:spPr/>
        <p:txBody>
          <a:bodyPr/>
          <a:lstStyle/>
          <a:p>
            <a:r>
              <a:rPr lang="en-US"/>
              <a:t>2</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F3DDF0-A483-42A9-845A-E489B9407A03}"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E405E51-7289-4185-AC7C-A3F8884966B1}"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F65B67F-2894-4CA1-9803-F9F0B8C0D67D}"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BC55F8-455B-4846-A5BB-6ABBE66A93DB}"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DB0561-D937-4CFE-8E8D-CC2E082D6A53}"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DAE496B-FBBD-4BC6-88CF-AA784C0F7C78}" type="datetime1">
              <a:rPr lang="en-US" smtClean="0"/>
              <a:t>12/11/2023</a:t>
            </a:fld>
            <a:endParaRPr lang="en-US"/>
          </a:p>
        </p:txBody>
      </p:sp>
      <p:sp>
        <p:nvSpPr>
          <p:cNvPr id="6" name="Footer Placeholder 5"/>
          <p:cNvSpPr>
            <a:spLocks noGrp="1"/>
          </p:cNvSpPr>
          <p:nvPr>
            <p:ph type="ftr" sz="quarter" idx="11"/>
          </p:nvPr>
        </p:nvSpPr>
        <p:spPr/>
        <p:txBody>
          <a:bodyPr/>
          <a:lstStyle/>
          <a:p>
            <a:r>
              <a:rPr lang="en-US"/>
              <a:t>2</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F258D5-2568-4EE9-9ABA-C00ED118BA3E}" type="datetime1">
              <a:rPr lang="en-US" smtClean="0"/>
              <a:t>12/11/2023</a:t>
            </a:fld>
            <a:endParaRPr lang="en-US"/>
          </a:p>
        </p:txBody>
      </p:sp>
      <p:sp>
        <p:nvSpPr>
          <p:cNvPr id="8" name="Footer Placeholder 7"/>
          <p:cNvSpPr>
            <a:spLocks noGrp="1"/>
          </p:cNvSpPr>
          <p:nvPr>
            <p:ph type="ftr" sz="quarter" idx="11"/>
          </p:nvPr>
        </p:nvSpPr>
        <p:spPr/>
        <p:txBody>
          <a:bodyPr/>
          <a:lstStyle/>
          <a:p>
            <a:r>
              <a:rPr lang="en-US"/>
              <a:t>2</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3E4445E-C5F8-4E38-979D-4A0249067EDA}" type="datetime1">
              <a:rPr lang="en-US" smtClean="0"/>
              <a:t>12/11/2023</a:t>
            </a:fld>
            <a:endParaRPr lang="en-US"/>
          </a:p>
        </p:txBody>
      </p:sp>
      <p:sp>
        <p:nvSpPr>
          <p:cNvPr id="4" name="Footer Placeholder 3"/>
          <p:cNvSpPr>
            <a:spLocks noGrp="1"/>
          </p:cNvSpPr>
          <p:nvPr>
            <p:ph type="ftr" sz="quarter" idx="11"/>
          </p:nvPr>
        </p:nvSpPr>
        <p:spPr/>
        <p:txBody>
          <a:bodyPr/>
          <a:lstStyle/>
          <a:p>
            <a:r>
              <a:rPr lang="en-US"/>
              <a:t>2</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CE16B3-7750-448C-A39D-CDC5B5009284}" type="datetime1">
              <a:rPr lang="en-US" smtClean="0"/>
              <a:t>12/11/2023</a:t>
            </a:fld>
            <a:endParaRPr lang="en-US"/>
          </a:p>
        </p:txBody>
      </p:sp>
      <p:sp>
        <p:nvSpPr>
          <p:cNvPr id="3" name="Footer Placeholder 2"/>
          <p:cNvSpPr>
            <a:spLocks noGrp="1"/>
          </p:cNvSpPr>
          <p:nvPr>
            <p:ph type="ftr" sz="quarter" idx="11"/>
          </p:nvPr>
        </p:nvSpPr>
        <p:spPr/>
        <p:txBody>
          <a:bodyPr/>
          <a:lstStyle/>
          <a:p>
            <a:r>
              <a:rPr lang="en-US"/>
              <a:t>2</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F95EE3E-3972-45CB-9FA0-734D0DD3D497}"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CF3C73C-4CB3-41E5-9B43-8390C1F619A7}" type="datetime1">
              <a:rPr lang="en-US" smtClean="0"/>
              <a:t>12/11/2023</a:t>
            </a:fld>
            <a:endParaRPr lang="en-US"/>
          </a:p>
        </p:txBody>
      </p:sp>
      <p:sp>
        <p:nvSpPr>
          <p:cNvPr id="6" name="Footer Placeholder 5"/>
          <p:cNvSpPr>
            <a:spLocks noGrp="1"/>
          </p:cNvSpPr>
          <p:nvPr>
            <p:ph type="ftr" sz="quarter" idx="11"/>
          </p:nvPr>
        </p:nvSpPr>
        <p:spPr/>
        <p:txBody>
          <a:bodyPr/>
          <a:lstStyle/>
          <a:p>
            <a:r>
              <a:rPr lang="en-US"/>
              <a:t>2</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426214-FF99-41D8-A8E6-6661E455FFD0}" type="datetime1">
              <a:rPr lang="en-US" smtClean="0"/>
              <a:t>12/11/2023</a:t>
            </a:fld>
            <a:endParaRPr lang="en-US"/>
          </a:p>
        </p:txBody>
      </p:sp>
      <p:sp>
        <p:nvSpPr>
          <p:cNvPr id="6" name="Footer Placeholder 5"/>
          <p:cNvSpPr>
            <a:spLocks noGrp="1"/>
          </p:cNvSpPr>
          <p:nvPr>
            <p:ph type="ftr" sz="quarter" idx="11"/>
          </p:nvPr>
        </p:nvSpPr>
        <p:spPr/>
        <p:txBody>
          <a:bodyPr/>
          <a:lstStyle/>
          <a:p>
            <a:r>
              <a:rPr lang="en-US"/>
              <a:t>2</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AD7C22E-E0A2-4DED-ADAE-D502463BC36D}"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AD65F10-233C-4B28-9620-FC1A2619FA18}"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One Third LHS Dark">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AC89FE-52C7-4AD1-AA79-B8F5D23C151A}"/>
              </a:ext>
            </a:extLst>
          </p:cNvPr>
          <p:cNvSpPr/>
          <p:nvPr userDrawn="1"/>
        </p:nvSpPr>
        <p:spPr bwMode="white">
          <a:xfrm>
            <a:off x="0" y="0"/>
            <a:ext cx="6089904" cy="10287000"/>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algn="l">
              <a:spcBef>
                <a:spcPts val="0"/>
              </a:spcBef>
              <a:spcAft>
                <a:spcPts val="900"/>
              </a:spcAft>
            </a:pPr>
            <a:endParaRPr lang="en-US" sz="2700"/>
          </a:p>
        </p:txBody>
      </p:sp>
      <p:sp>
        <p:nvSpPr>
          <p:cNvPr id="2" name="Title 1">
            <a:extLst>
              <a:ext uri="{FF2B5EF4-FFF2-40B4-BE49-F238E27FC236}">
                <a16:creationId xmlns:a16="http://schemas.microsoft.com/office/drawing/2014/main" id="{6BE9FF73-8ABA-455B-B206-BF71E94E388A}"/>
              </a:ext>
            </a:extLst>
          </p:cNvPr>
          <p:cNvSpPr>
            <a:spLocks noGrp="1"/>
          </p:cNvSpPr>
          <p:nvPr>
            <p:ph type="title" hasCustomPrompt="1"/>
          </p:nvPr>
        </p:nvSpPr>
        <p:spPr bwMode="auto">
          <a:xfrm>
            <a:off x="822961" y="644649"/>
            <a:ext cx="4443032" cy="8956548"/>
          </a:xfrm>
        </p:spPr>
        <p:txBody>
          <a:bodyPr anchor="ctr">
            <a:noAutofit/>
          </a:bodyPr>
          <a:lstStyle>
            <a:lvl1pPr>
              <a:defRPr sz="4800">
                <a:solidFill>
                  <a:schemeClr val="bg1"/>
                </a:solidFill>
              </a:defRPr>
            </a:lvl1pPr>
          </a:lstStyle>
          <a:p>
            <a:r>
              <a:rPr lang="en-US"/>
              <a:t>Click to add title (Times New Roman 32 pt)</a:t>
            </a:r>
          </a:p>
        </p:txBody>
      </p:sp>
      <p:sp>
        <p:nvSpPr>
          <p:cNvPr id="3" name="Content Placeholder 2">
            <a:extLst>
              <a:ext uri="{FF2B5EF4-FFF2-40B4-BE49-F238E27FC236}">
                <a16:creationId xmlns:a16="http://schemas.microsoft.com/office/drawing/2014/main" id="{549F9862-8A37-4ECE-867E-B3B15568E599}"/>
              </a:ext>
            </a:extLst>
          </p:cNvPr>
          <p:cNvSpPr>
            <a:spLocks noGrp="1"/>
          </p:cNvSpPr>
          <p:nvPr>
            <p:ph idx="1" hasCustomPrompt="1"/>
          </p:nvPr>
        </p:nvSpPr>
        <p:spPr bwMode="auto">
          <a:xfrm>
            <a:off x="6912863" y="822960"/>
            <a:ext cx="10551224" cy="8641080"/>
          </a:xfrm>
        </p:spPr>
        <p:txBody>
          <a:bodyPr anchor="ctr"/>
          <a:lstStyle>
            <a:lvl1pPr>
              <a:defRPr sz="2700">
                <a:solidFill>
                  <a:schemeClr val="accent1"/>
                </a:solidFill>
              </a:defRPr>
            </a:lvl1pPr>
            <a:lvl2pPr>
              <a:buClrTx/>
              <a:defRPr sz="2700">
                <a:solidFill>
                  <a:schemeClr val="accent1"/>
                </a:solidFill>
              </a:defRPr>
            </a:lvl2pPr>
            <a:lvl3pPr>
              <a:defRPr sz="2700">
                <a:solidFill>
                  <a:schemeClr val="accent1"/>
                </a:solidFill>
              </a:defRPr>
            </a:lvl3pPr>
            <a:lvl4pPr>
              <a:defRPr sz="2700"/>
            </a:lvl4pPr>
            <a:lvl5pPr>
              <a:defRPr sz="2700"/>
            </a:lvl5pPr>
            <a:lvl6pPr>
              <a:defRPr sz="3000"/>
            </a:lvl6pPr>
            <a:lvl7pPr>
              <a:defRPr sz="3000"/>
            </a:lvl7pPr>
            <a:lvl8pPr>
              <a:defRPr sz="3000"/>
            </a:lvl8pPr>
            <a:lvl9pPr>
              <a:defRPr sz="3000"/>
            </a:lvl9pPr>
          </a:lstStyle>
          <a:p>
            <a:pPr lvl="0"/>
            <a:r>
              <a:rPr lang="en-US"/>
              <a:t>Click to add text (Arial 18 pt)</a:t>
            </a:r>
          </a:p>
          <a:p>
            <a:pPr lvl="1"/>
            <a:r>
              <a:rPr lang="en-US"/>
              <a:t>Second level</a:t>
            </a:r>
          </a:p>
          <a:p>
            <a:pPr lvl="2"/>
            <a:r>
              <a:rPr lang="en-US"/>
              <a:t>Third level</a:t>
            </a:r>
          </a:p>
        </p:txBody>
      </p:sp>
      <p:sp>
        <p:nvSpPr>
          <p:cNvPr id="7" name="slidemaster_filename1">
            <a:extLst>
              <a:ext uri="{FF2B5EF4-FFF2-40B4-BE49-F238E27FC236}">
                <a16:creationId xmlns:a16="http://schemas.microsoft.com/office/drawing/2014/main" id="{06D4893B-A038-4B9E-9E85-18240FDD059A}"/>
              </a:ext>
            </a:extLst>
          </p:cNvPr>
          <p:cNvSpPr txBox="1">
            <a:spLocks/>
          </p:cNvSpPr>
          <p:nvPr userDrawn="1"/>
        </p:nvSpPr>
        <p:spPr bwMode="black">
          <a:xfrm>
            <a:off x="822959" y="9816308"/>
            <a:ext cx="4800600" cy="207749"/>
          </a:xfrm>
          <a:prstGeom prst="rect">
            <a:avLst/>
          </a:prstGeom>
        </p:spPr>
        <p:txBody>
          <a:bodyPr vert="horz" wrap="square" lIns="0" tIns="0" rIns="0" bIns="0" rtlCol="0" anchor="b">
            <a:spAutoFit/>
          </a:bodyPr>
          <a:lstStyle>
            <a:defPPr>
              <a:defRPr lang="en-CA"/>
            </a:defPPr>
            <a:lvl1pPr algn="ctr" rtl="0" fontAlgn="base">
              <a:spcBef>
                <a:spcPct val="20000"/>
              </a:spcBef>
              <a:spcAft>
                <a:spcPct val="0"/>
              </a:spcAft>
              <a:defRPr lang="en-US" sz="1200" kern="1200">
                <a:solidFill>
                  <a:schemeClr val="tx1">
                    <a:tint val="75000"/>
                  </a:schemeClr>
                </a:solidFill>
                <a:latin typeface="Arial" charset="0"/>
                <a:ea typeface="+mn-ea"/>
                <a:cs typeface="+mn-cs"/>
              </a:defRPr>
            </a:lvl1pPr>
            <a:lvl2pPr marL="457200" algn="ctr" rtl="0" fontAlgn="base">
              <a:spcBef>
                <a:spcPct val="20000"/>
              </a:spcBef>
              <a:spcAft>
                <a:spcPct val="0"/>
              </a:spcAft>
              <a:defRPr sz="1400" kern="1200">
                <a:solidFill>
                  <a:schemeClr val="tx1"/>
                </a:solidFill>
                <a:latin typeface="Arial" charset="0"/>
                <a:ea typeface="+mn-ea"/>
                <a:cs typeface="+mn-cs"/>
              </a:defRPr>
            </a:lvl2pPr>
            <a:lvl3pPr marL="914400" algn="ctr" rtl="0" fontAlgn="base">
              <a:spcBef>
                <a:spcPct val="20000"/>
              </a:spcBef>
              <a:spcAft>
                <a:spcPct val="0"/>
              </a:spcAft>
              <a:defRPr sz="1400" kern="1200">
                <a:solidFill>
                  <a:schemeClr val="tx1"/>
                </a:solidFill>
                <a:latin typeface="Arial" charset="0"/>
                <a:ea typeface="+mn-ea"/>
                <a:cs typeface="+mn-cs"/>
              </a:defRPr>
            </a:lvl3pPr>
            <a:lvl4pPr marL="1371600" algn="ctr" rtl="0" fontAlgn="base">
              <a:spcBef>
                <a:spcPct val="20000"/>
              </a:spcBef>
              <a:spcAft>
                <a:spcPct val="0"/>
              </a:spcAft>
              <a:defRPr sz="1400" kern="1200">
                <a:solidFill>
                  <a:schemeClr val="tx1"/>
                </a:solidFill>
                <a:latin typeface="Arial" charset="0"/>
                <a:ea typeface="+mn-ea"/>
                <a:cs typeface="+mn-cs"/>
              </a:defRPr>
            </a:lvl4pPr>
            <a:lvl5pPr marL="1828800" algn="ctr" rtl="0" fontAlgn="base">
              <a:spcBef>
                <a:spcPct val="2000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a:lstStyle>
          <a:p>
            <a:pPr algn="l">
              <a:spcBef>
                <a:spcPts val="0"/>
              </a:spcBef>
            </a:pPr>
            <a:endParaRPr lang="en-US" sz="1350">
              <a:solidFill>
                <a:srgbClr val="A3A1A8"/>
              </a:solidFill>
            </a:endParaRPr>
          </a:p>
        </p:txBody>
      </p:sp>
      <p:cxnSp>
        <p:nvCxnSpPr>
          <p:cNvPr id="5" name="Straight Connector 4">
            <a:extLst>
              <a:ext uri="{FF2B5EF4-FFF2-40B4-BE49-F238E27FC236}">
                <a16:creationId xmlns:a16="http://schemas.microsoft.com/office/drawing/2014/main" id="{FC5BE2E5-D465-48D9-812D-B3E2431999E2}"/>
              </a:ext>
            </a:extLst>
          </p:cNvPr>
          <p:cNvCxnSpPr/>
          <p:nvPr userDrawn="1"/>
        </p:nvCxnSpPr>
        <p:spPr bwMode="black">
          <a:xfrm>
            <a:off x="6089904" y="0"/>
            <a:ext cx="0" cy="10287000"/>
          </a:xfrm>
          <a:prstGeom prst="line">
            <a:avLst/>
          </a:prstGeom>
          <a:ln w="9525" cap="flat">
            <a:solidFill>
              <a:schemeClr val="accent1"/>
            </a:solidFill>
            <a:prstDash val="solid"/>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677419"/>
      </p:ext>
    </p:extLst>
  </p:cSld>
  <p:clrMapOvr>
    <a:masterClrMapping/>
  </p:clrMapOvr>
  <p:hf sldNum="0" hdr="0" ftr="0" dt="0"/>
  <p:extLst>
    <p:ext uri="{DCECCB84-F9BA-43D5-87BE-67443E8EF086}">
      <p15:sldGuideLst xmlns:p15="http://schemas.microsoft.com/office/powerpoint/2012/main">
        <p15:guide id="1" pos="2212">
          <p15:clr>
            <a:srgbClr val="FBAE40"/>
          </p15:clr>
        </p15:guide>
        <p15:guide id="2" pos="290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1B3CA0-A9CB-4556-8409-C67DB61486D3}"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24F192-1314-472E-BED9-D352A008F7B0}" type="datetime1">
              <a:rPr lang="en-US" smtClean="0"/>
              <a:t>12/11/2023</a:t>
            </a:fld>
            <a:endParaRPr lang="en-US"/>
          </a:p>
        </p:txBody>
      </p:sp>
      <p:sp>
        <p:nvSpPr>
          <p:cNvPr id="5" name="Footer Placeholder 4"/>
          <p:cNvSpPr>
            <a:spLocks noGrp="1"/>
          </p:cNvSpPr>
          <p:nvPr>
            <p:ph type="ftr" sz="quarter" idx="11"/>
          </p:nvPr>
        </p:nvSpPr>
        <p:spPr/>
        <p:txBody>
          <a:bodyPr/>
          <a:lstStyle/>
          <a:p>
            <a:r>
              <a:rPr lang="en-US"/>
              <a: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F0090F6-CCB3-4C11-9B28-FCF7D9767303}" type="datetime1">
              <a:rPr lang="en-US" smtClean="0"/>
              <a:t>12/11/2023</a:t>
            </a:fld>
            <a:endParaRPr lang="en-US"/>
          </a:p>
        </p:txBody>
      </p:sp>
      <p:sp>
        <p:nvSpPr>
          <p:cNvPr id="6" name="Footer Placeholder 5"/>
          <p:cNvSpPr>
            <a:spLocks noGrp="1"/>
          </p:cNvSpPr>
          <p:nvPr>
            <p:ph type="ftr" sz="quarter" idx="11"/>
          </p:nvPr>
        </p:nvSpPr>
        <p:spPr/>
        <p:txBody>
          <a:bodyPr/>
          <a:lstStyle/>
          <a:p>
            <a:r>
              <a:rPr lang="en-US"/>
              <a:t>2</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812385B-EB26-4A63-A244-8C4BB37E48EF}" type="datetime1">
              <a:rPr lang="en-US" smtClean="0"/>
              <a:t>12/11/2023</a:t>
            </a:fld>
            <a:endParaRPr lang="en-US"/>
          </a:p>
        </p:txBody>
      </p:sp>
      <p:sp>
        <p:nvSpPr>
          <p:cNvPr id="8" name="Footer Placeholder 7"/>
          <p:cNvSpPr>
            <a:spLocks noGrp="1"/>
          </p:cNvSpPr>
          <p:nvPr>
            <p:ph type="ftr" sz="quarter" idx="11"/>
          </p:nvPr>
        </p:nvSpPr>
        <p:spPr/>
        <p:txBody>
          <a:bodyPr/>
          <a:lstStyle/>
          <a:p>
            <a:r>
              <a:rPr lang="en-US"/>
              <a:t>2</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876BE7-239B-4232-BFFF-D69AACF09321}" type="datetime1">
              <a:rPr lang="en-US" smtClean="0"/>
              <a:t>12/11/2023</a:t>
            </a:fld>
            <a:endParaRPr lang="en-US"/>
          </a:p>
        </p:txBody>
      </p:sp>
      <p:sp>
        <p:nvSpPr>
          <p:cNvPr id="4" name="Footer Placeholder 3"/>
          <p:cNvSpPr>
            <a:spLocks noGrp="1"/>
          </p:cNvSpPr>
          <p:nvPr>
            <p:ph type="ftr" sz="quarter" idx="11"/>
          </p:nvPr>
        </p:nvSpPr>
        <p:spPr/>
        <p:txBody>
          <a:bodyPr/>
          <a:lstStyle/>
          <a:p>
            <a:r>
              <a:rPr lang="en-US"/>
              <a:t>2</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A06B18-9C71-4E65-9CEB-F72EA548952A}" type="datetime1">
              <a:rPr lang="en-US" smtClean="0"/>
              <a:t>12/11/2023</a:t>
            </a:fld>
            <a:endParaRPr lang="en-US"/>
          </a:p>
        </p:txBody>
      </p:sp>
      <p:sp>
        <p:nvSpPr>
          <p:cNvPr id="3" name="Footer Placeholder 2"/>
          <p:cNvSpPr>
            <a:spLocks noGrp="1"/>
          </p:cNvSpPr>
          <p:nvPr>
            <p:ph type="ftr" sz="quarter" idx="11"/>
          </p:nvPr>
        </p:nvSpPr>
        <p:spPr/>
        <p:txBody>
          <a:bodyPr/>
          <a:lstStyle/>
          <a:p>
            <a:r>
              <a:rPr lang="en-US"/>
              <a:t>2</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5D384B5-D568-4803-9F7A-63EC96C76D92}" type="datetime1">
              <a:rPr lang="en-US" smtClean="0"/>
              <a:t>12/11/2023</a:t>
            </a:fld>
            <a:endParaRPr lang="en-US"/>
          </a:p>
        </p:txBody>
      </p:sp>
      <p:sp>
        <p:nvSpPr>
          <p:cNvPr id="6" name="Footer Placeholder 5"/>
          <p:cNvSpPr>
            <a:spLocks noGrp="1"/>
          </p:cNvSpPr>
          <p:nvPr>
            <p:ph type="ftr" sz="quarter" idx="11"/>
          </p:nvPr>
        </p:nvSpPr>
        <p:spPr/>
        <p:txBody>
          <a:bodyPr/>
          <a:lstStyle/>
          <a:p>
            <a:r>
              <a:rPr lang="en-US"/>
              <a:t>2</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D3A005-BC18-4325-B002-9A9953114D49}" type="datetime1">
              <a:rPr lang="en-US" smtClean="0"/>
              <a:t>12/11/2023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2</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55"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EE9A7A-B975-4FD7-ADB8-15E12890CC0C}" type="datetime1">
              <a:rPr lang="en-US" smtClean="0"/>
              <a:t>12/11/2023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2</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708"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20.png"/><Relationship Id="rId7"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2.svg"/><Relationship Id="rId5" Type="http://schemas.openxmlformats.org/officeDocument/2006/relationships/image" Target="../media/image21.png"/><Relationship Id="rId10" Type="http://schemas.openxmlformats.org/officeDocument/2006/relationships/image" Target="../media/image26.svg"/><Relationship Id="rId4" Type="http://schemas.microsoft.com/office/2007/relationships/hdphoto" Target="../media/hdphoto1.wdp"/><Relationship Id="rId9"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31.sv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1.svg"/></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sv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t="-9000" b="-9000"/>
          </a:stretch>
        </a:blip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D8CA1AA-2459-D446-5263-D53C80DA13DA}"/>
              </a:ext>
            </a:extLst>
          </p:cNvPr>
          <p:cNvGrpSpPr/>
          <p:nvPr/>
        </p:nvGrpSpPr>
        <p:grpSpPr>
          <a:xfrm>
            <a:off x="3618794" y="2750695"/>
            <a:ext cx="11050411" cy="4785610"/>
            <a:chOff x="2935411" y="1966983"/>
            <a:chExt cx="11050411" cy="4785610"/>
          </a:xfrm>
          <a:solidFill>
            <a:srgbClr val="025FA7">
              <a:alpha val="12000"/>
            </a:srgbClr>
          </a:solidFill>
        </p:grpSpPr>
        <p:sp>
          <p:nvSpPr>
            <p:cNvPr id="2" name="Rectangle 1">
              <a:extLst>
                <a:ext uri="{FF2B5EF4-FFF2-40B4-BE49-F238E27FC236}">
                  <a16:creationId xmlns:a16="http://schemas.microsoft.com/office/drawing/2014/main" id="{14B7C97A-ACD1-7778-3666-FE576A099DF1}"/>
                </a:ext>
              </a:extLst>
            </p:cNvPr>
            <p:cNvSpPr/>
            <p:nvPr/>
          </p:nvSpPr>
          <p:spPr>
            <a:xfrm>
              <a:off x="2935411" y="1966983"/>
              <a:ext cx="11050411" cy="478561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 name="Rectangle 2">
              <a:extLst>
                <a:ext uri="{FF2B5EF4-FFF2-40B4-BE49-F238E27FC236}">
                  <a16:creationId xmlns:a16="http://schemas.microsoft.com/office/drawing/2014/main" id="{111995C2-0E28-4D5F-A08A-C6A512352FB3}"/>
                </a:ext>
              </a:extLst>
            </p:cNvPr>
            <p:cNvSpPr/>
            <p:nvPr/>
          </p:nvSpPr>
          <p:spPr>
            <a:xfrm>
              <a:off x="3055332" y="2935064"/>
              <a:ext cx="10810568" cy="1754326"/>
            </a:xfrm>
            <a:prstGeom prst="rect">
              <a:avLst/>
            </a:prstGeom>
            <a:grpFill/>
          </p:spPr>
          <p:txBody>
            <a:bodyPr wrap="square" lIns="91440" tIns="45720" rIns="91440" bIns="45720">
              <a:spAutoFit/>
            </a:bodyPr>
            <a:lstStyle/>
            <a:p>
              <a:pPr algn="ctr"/>
              <a:r>
                <a:rPr lang="en-US" sz="5400" b="1">
                  <a:solidFill>
                    <a:schemeClr val="bg1"/>
                  </a:solidFill>
                  <a:latin typeface="Arial" panose="020B0604020202020204" pitchFamily="34" charset="0"/>
                  <a:ea typeface="Cambria"/>
                  <a:cs typeface="Arial" panose="020B0604020202020204" pitchFamily="34" charset="0"/>
                </a:rPr>
                <a:t>IS 507 - Data, Statistical Models </a:t>
              </a:r>
            </a:p>
            <a:p>
              <a:pPr algn="ctr"/>
              <a:r>
                <a:rPr lang="en-US" sz="5400" b="1">
                  <a:solidFill>
                    <a:schemeClr val="bg1"/>
                  </a:solidFill>
                  <a:latin typeface="Arial" panose="020B0604020202020204" pitchFamily="34" charset="0"/>
                  <a:ea typeface="Cambria"/>
                  <a:cs typeface="Arial" panose="020B0604020202020204" pitchFamily="34" charset="0"/>
                </a:rPr>
                <a:t>and Information</a:t>
              </a:r>
              <a:r>
                <a:rPr lang="en-US" sz="5400" b="1">
                  <a:solidFill>
                    <a:schemeClr val="bg1"/>
                  </a:solidFill>
                  <a:latin typeface="Arial" panose="020B0604020202020204" pitchFamily="34" charset="0"/>
                  <a:cs typeface="Arial" panose="020B0604020202020204" pitchFamily="34" charset="0"/>
                </a:rPr>
                <a:t> </a:t>
              </a:r>
              <a:endParaRPr lang="en-US" sz="5400" b="1" cap="none" spc="50">
                <a:ln w="0"/>
                <a:solidFill>
                  <a:schemeClr val="bg1"/>
                </a:solidFill>
                <a:effectLst>
                  <a:innerShdw blurRad="63500" dist="50800" dir="13500000">
                    <a:srgbClr val="000000">
                      <a:alpha val="50000"/>
                    </a:srgbClr>
                  </a:innerShdw>
                </a:effectLst>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40CCC45A-AC4B-54A8-A8CF-41DD7CA0AEBD}"/>
                </a:ext>
              </a:extLst>
            </p:cNvPr>
            <p:cNvSpPr txBox="1">
              <a:spLocks/>
            </p:cNvSpPr>
            <p:nvPr/>
          </p:nvSpPr>
          <p:spPr>
            <a:xfrm>
              <a:off x="4100143" y="5049453"/>
              <a:ext cx="8481103" cy="878382"/>
            </a:xfrm>
            <a:prstGeom prst="rect">
              <a:avLst/>
            </a:prstGeom>
            <a:grpFill/>
          </p:spPr>
          <p:txBody>
            <a:bodyPr vert="horz" lIns="0" tIns="45720" rIns="0" bIns="45720" rtlCol="0" anchor="t">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4400" b="1">
                  <a:solidFill>
                    <a:schemeClr val="bg1"/>
                  </a:solidFill>
                  <a:latin typeface="Arial" panose="020B0604020202020204" pitchFamily="34" charset="0"/>
                  <a:ea typeface="Cambria"/>
                  <a:cs typeface="Arial" panose="020B0604020202020204" pitchFamily="34" charset="0"/>
                </a:rPr>
                <a:t>Group 4 – Marketing Campaign</a:t>
              </a:r>
              <a:br>
                <a:rPr lang="en-US" sz="3600" b="1">
                  <a:latin typeface="Arial" panose="020B0604020202020204" pitchFamily="34" charset="0"/>
                  <a:cs typeface="Arial" panose="020B0604020202020204" pitchFamily="34" charset="0"/>
                </a:rPr>
              </a:br>
              <a:r>
                <a:rPr lang="en-US" b="1">
                  <a:latin typeface="Arial" panose="020B0604020202020204" pitchFamily="34" charset="0"/>
                  <a:cs typeface="Arial" panose="020B0604020202020204" pitchFamily="34" charset="0"/>
                </a:rPr>
                <a:t> </a:t>
              </a:r>
              <a:endParaRPr lang="en-US" b="1">
                <a:solidFill>
                  <a:schemeClr val="bg1"/>
                </a:solidFill>
                <a:latin typeface="Arial" panose="020B0604020202020204" pitchFamily="34" charset="0"/>
                <a:ea typeface="Cambria"/>
                <a:cs typeface="Arial" panose="020B0604020202020204" pitchFamily="34" charset="0"/>
              </a:endParaRPr>
            </a:p>
          </p:txBody>
        </p:sp>
      </p:grpSp>
    </p:spTree>
    <p:extLst>
      <p:ext uri="{BB962C8B-B14F-4D97-AF65-F5344CB8AC3E}">
        <p14:creationId xmlns:p14="http://schemas.microsoft.com/office/powerpoint/2010/main" val="15008447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Freeform 2"/>
          <p:cNvSpPr/>
          <p:nvPr/>
        </p:nvSpPr>
        <p:spPr>
          <a:xfrm>
            <a:off x="8824471" y="-611137"/>
            <a:ext cx="15134786" cy="15885749"/>
          </a:xfrm>
          <a:custGeom>
            <a:avLst/>
            <a:gdLst/>
            <a:ahLst/>
            <a:cxnLst/>
            <a:rect l="l" t="t" r="r" b="b"/>
            <a:pathLst>
              <a:path w="15134786" h="15885749">
                <a:moveTo>
                  <a:pt x="0" y="0"/>
                </a:moveTo>
                <a:lnTo>
                  <a:pt x="15134786" y="0"/>
                </a:lnTo>
                <a:lnTo>
                  <a:pt x="15134786" y="15885749"/>
                </a:lnTo>
                <a:lnTo>
                  <a:pt x="0" y="15885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412189" y="-2487412"/>
            <a:ext cx="13832787" cy="14519147"/>
          </a:xfrm>
          <a:custGeom>
            <a:avLst/>
            <a:gdLst/>
            <a:ahLst/>
            <a:cxnLst/>
            <a:rect l="l" t="t" r="r" b="b"/>
            <a:pathLst>
              <a:path w="13832787" h="14519147">
                <a:moveTo>
                  <a:pt x="0" y="0"/>
                </a:moveTo>
                <a:lnTo>
                  <a:pt x="13832787" y="0"/>
                </a:lnTo>
                <a:lnTo>
                  <a:pt x="13832787" y="14519147"/>
                </a:lnTo>
                <a:lnTo>
                  <a:pt x="0" y="145191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4" name="Group 4"/>
          <p:cNvGrpSpPr/>
          <p:nvPr/>
        </p:nvGrpSpPr>
        <p:grpSpPr>
          <a:xfrm>
            <a:off x="2745686" y="2343959"/>
            <a:ext cx="12776509" cy="4856409"/>
            <a:chOff x="0" y="0"/>
            <a:chExt cx="3365006" cy="1279054"/>
          </a:xfrm>
          <a:solidFill>
            <a:srgbClr val="084C6E"/>
          </a:solidFill>
        </p:grpSpPr>
        <p:sp>
          <p:nvSpPr>
            <p:cNvPr id="5" name="Freeform 5"/>
            <p:cNvSpPr/>
            <p:nvPr/>
          </p:nvSpPr>
          <p:spPr>
            <a:xfrm>
              <a:off x="0" y="0"/>
              <a:ext cx="3365006" cy="1279054"/>
            </a:xfrm>
            <a:custGeom>
              <a:avLst/>
              <a:gdLst/>
              <a:ahLst/>
              <a:cxnLst/>
              <a:rect l="l" t="t" r="r" b="b"/>
              <a:pathLst>
                <a:path w="3365006" h="1279054">
                  <a:moveTo>
                    <a:pt x="0" y="0"/>
                  </a:moveTo>
                  <a:lnTo>
                    <a:pt x="3365006" y="0"/>
                  </a:lnTo>
                  <a:lnTo>
                    <a:pt x="3365006" y="1279054"/>
                  </a:lnTo>
                  <a:lnTo>
                    <a:pt x="0" y="1279054"/>
                  </a:lnTo>
                  <a:close/>
                </a:path>
              </a:pathLst>
            </a:custGeom>
            <a:grpFill/>
            <a:ln w="38100" cap="sq">
              <a:solidFill>
                <a:srgbClr val="FFFFFF"/>
              </a:solidFill>
              <a:prstDash val="solid"/>
              <a:miter/>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TextBox 6"/>
            <p:cNvSpPr txBox="1"/>
            <p:nvPr/>
          </p:nvSpPr>
          <p:spPr>
            <a:xfrm>
              <a:off x="56749" y="69225"/>
              <a:ext cx="812800" cy="841375"/>
            </a:xfrm>
            <a:prstGeom prst="rect">
              <a:avLst/>
            </a:prstGeom>
            <a:grpFill/>
          </p:spPr>
          <p:txBody>
            <a:bodyPr lIns="50800" tIns="50800" rIns="50800" bIns="50800" rtlCol="0" anchor="ctr"/>
            <a:lstStyle/>
            <a:p>
              <a:pPr marL="0" marR="0" lvl="0" indent="0" algn="ctr" defTabSz="914400" rtl="0" eaLnBrk="1" fontAlgn="auto" latinLnBrk="0" hangingPunct="1">
                <a:lnSpc>
                  <a:spcPts val="259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7" name="TextBox 7"/>
          <p:cNvSpPr txBox="1"/>
          <p:nvPr/>
        </p:nvSpPr>
        <p:spPr>
          <a:xfrm>
            <a:off x="3280094" y="4240916"/>
            <a:ext cx="11727811" cy="1052148"/>
          </a:xfrm>
          <a:prstGeom prst="rect">
            <a:avLst/>
          </a:prstGeom>
        </p:spPr>
        <p:txBody>
          <a:bodyPr lIns="0" tIns="0" rIns="0" bIns="0" rtlCol="0" anchor="ctr">
            <a:spAutoFit/>
          </a:bodyPr>
          <a:lstStyle/>
          <a:p>
            <a:pPr lvl="0" algn="ctr">
              <a:lnSpc>
                <a:spcPts val="9283"/>
              </a:lnSpc>
              <a:defRPr/>
            </a:pPr>
            <a:r>
              <a:rPr lang="en-GB" sz="5400" b="1">
                <a:solidFill>
                  <a:srgbClr val="FFFFFF"/>
                </a:solidFill>
                <a:latin typeface="Arial"/>
                <a:cs typeface="Arial"/>
              </a:rPr>
              <a:t>RESULTS &amp; DISCUSSION</a:t>
            </a:r>
          </a:p>
        </p:txBody>
      </p:sp>
    </p:spTree>
    <p:extLst>
      <p:ext uri="{BB962C8B-B14F-4D97-AF65-F5344CB8AC3E}">
        <p14:creationId xmlns:p14="http://schemas.microsoft.com/office/powerpoint/2010/main" val="2416661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Freeform 2"/>
          <p:cNvSpPr/>
          <p:nvPr/>
        </p:nvSpPr>
        <p:spPr>
          <a:xfrm>
            <a:off x="8824471" y="-611137"/>
            <a:ext cx="15134786" cy="15885749"/>
          </a:xfrm>
          <a:custGeom>
            <a:avLst/>
            <a:gdLst/>
            <a:ahLst/>
            <a:cxnLst/>
            <a:rect l="l" t="t" r="r" b="b"/>
            <a:pathLst>
              <a:path w="15134786" h="15885749">
                <a:moveTo>
                  <a:pt x="0" y="0"/>
                </a:moveTo>
                <a:lnTo>
                  <a:pt x="15134786" y="0"/>
                </a:lnTo>
                <a:lnTo>
                  <a:pt x="15134786" y="15885749"/>
                </a:lnTo>
                <a:lnTo>
                  <a:pt x="0" y="15885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412189" y="-2487412"/>
            <a:ext cx="13832787" cy="14519147"/>
          </a:xfrm>
          <a:custGeom>
            <a:avLst/>
            <a:gdLst/>
            <a:ahLst/>
            <a:cxnLst/>
            <a:rect l="l" t="t" r="r" b="b"/>
            <a:pathLst>
              <a:path w="13832787" h="14519147">
                <a:moveTo>
                  <a:pt x="0" y="0"/>
                </a:moveTo>
                <a:lnTo>
                  <a:pt x="13832787" y="0"/>
                </a:lnTo>
                <a:lnTo>
                  <a:pt x="13832787" y="14519147"/>
                </a:lnTo>
                <a:lnTo>
                  <a:pt x="0" y="145191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4" name="Group 4"/>
          <p:cNvGrpSpPr/>
          <p:nvPr/>
        </p:nvGrpSpPr>
        <p:grpSpPr>
          <a:xfrm>
            <a:off x="2745686" y="2343959"/>
            <a:ext cx="12776509" cy="4856409"/>
            <a:chOff x="0" y="0"/>
            <a:chExt cx="3365006" cy="1279054"/>
          </a:xfrm>
          <a:solidFill>
            <a:srgbClr val="084C6E"/>
          </a:solidFill>
        </p:grpSpPr>
        <p:sp>
          <p:nvSpPr>
            <p:cNvPr id="5" name="Freeform 5"/>
            <p:cNvSpPr/>
            <p:nvPr/>
          </p:nvSpPr>
          <p:spPr>
            <a:xfrm>
              <a:off x="0" y="0"/>
              <a:ext cx="3365006" cy="1279054"/>
            </a:xfrm>
            <a:custGeom>
              <a:avLst/>
              <a:gdLst/>
              <a:ahLst/>
              <a:cxnLst/>
              <a:rect l="l" t="t" r="r" b="b"/>
              <a:pathLst>
                <a:path w="3365006" h="1279054">
                  <a:moveTo>
                    <a:pt x="0" y="0"/>
                  </a:moveTo>
                  <a:lnTo>
                    <a:pt x="3365006" y="0"/>
                  </a:lnTo>
                  <a:lnTo>
                    <a:pt x="3365006" y="1279054"/>
                  </a:lnTo>
                  <a:lnTo>
                    <a:pt x="0" y="1279054"/>
                  </a:lnTo>
                  <a:close/>
                </a:path>
              </a:pathLst>
            </a:custGeom>
            <a:grpFill/>
            <a:ln w="38100" cap="sq">
              <a:solidFill>
                <a:srgbClr val="FFFFFF"/>
              </a:solidFill>
              <a:prstDash val="solid"/>
              <a:miter/>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TextBox 6"/>
            <p:cNvSpPr txBox="1"/>
            <p:nvPr/>
          </p:nvSpPr>
          <p:spPr>
            <a:xfrm>
              <a:off x="56749" y="69225"/>
              <a:ext cx="812800" cy="841375"/>
            </a:xfrm>
            <a:prstGeom prst="rect">
              <a:avLst/>
            </a:prstGeom>
            <a:grpFill/>
          </p:spPr>
          <p:txBody>
            <a:bodyPr lIns="50800" tIns="50800" rIns="50800" bIns="50800" rtlCol="0" anchor="ctr"/>
            <a:lstStyle/>
            <a:p>
              <a:pPr marL="0" marR="0" lvl="0" indent="0" algn="ctr" defTabSz="914400" rtl="0" eaLnBrk="1" fontAlgn="auto" latinLnBrk="0" hangingPunct="1">
                <a:lnSpc>
                  <a:spcPts val="259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7" name="TextBox 7"/>
          <p:cNvSpPr txBox="1"/>
          <p:nvPr/>
        </p:nvSpPr>
        <p:spPr>
          <a:xfrm>
            <a:off x="3280094" y="2885813"/>
            <a:ext cx="11727811" cy="3437416"/>
          </a:xfrm>
          <a:prstGeom prst="rect">
            <a:avLst/>
          </a:prstGeom>
        </p:spPr>
        <p:txBody>
          <a:bodyPr lIns="0" tIns="0" rIns="0" bIns="0" rtlCol="0" anchor="ctr">
            <a:spAutoFit/>
          </a:bodyPr>
          <a:lstStyle/>
          <a:p>
            <a:pPr lvl="0" algn="ctr">
              <a:lnSpc>
                <a:spcPts val="9283"/>
              </a:lnSpc>
              <a:defRPr/>
            </a:pPr>
            <a:r>
              <a:rPr lang="en-GB" sz="5800" b="1">
                <a:solidFill>
                  <a:srgbClr val="FFFFFF"/>
                </a:solidFill>
                <a:latin typeface="Arial"/>
                <a:cs typeface="Arial"/>
              </a:rPr>
              <a:t>How can we use Demography to understand our Customers and shape our Marketing Strategies?</a:t>
            </a:r>
          </a:p>
        </p:txBody>
      </p:sp>
    </p:spTree>
    <p:extLst>
      <p:ext uri="{BB962C8B-B14F-4D97-AF65-F5344CB8AC3E}">
        <p14:creationId xmlns:p14="http://schemas.microsoft.com/office/powerpoint/2010/main" val="1209857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a:latin typeface="Arial" panose="020B0604020202020204" pitchFamily="34" charset="0"/>
                <a:ea typeface="+mn-lt"/>
                <a:cs typeface="Arial" panose="020B0604020202020204" pitchFamily="34" charset="0"/>
              </a:rPr>
              <a:t>Understanding the Customers on the basis of Demography</a:t>
            </a:r>
            <a:endParaRPr lang="en-US" b="1">
              <a:latin typeface="Arial" panose="020B0604020202020204" pitchFamily="34" charset="0"/>
              <a:cs typeface="Arial" panose="020B0604020202020204" pitchFamily="34" charset="0"/>
            </a:endParaRPr>
          </a:p>
        </p:txBody>
      </p:sp>
      <p:pic>
        <p:nvPicPr>
          <p:cNvPr id="4" name="Picture 3" descr="A diagram of a cluster of dots&#10;&#10;Description automatically generated with medium confidence">
            <a:extLst>
              <a:ext uri="{FF2B5EF4-FFF2-40B4-BE49-F238E27FC236}">
                <a16:creationId xmlns:a16="http://schemas.microsoft.com/office/drawing/2014/main" id="{3BFD8325-0068-B305-BB01-4C0AADDE08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8427" y="2137759"/>
            <a:ext cx="9356475" cy="5603110"/>
          </a:xfrm>
          <a:prstGeom prst="rect">
            <a:avLst/>
          </a:prstGeom>
        </p:spPr>
      </p:pic>
      <p:sp>
        <p:nvSpPr>
          <p:cNvPr id="7" name="TextBox 6">
            <a:extLst>
              <a:ext uri="{FF2B5EF4-FFF2-40B4-BE49-F238E27FC236}">
                <a16:creationId xmlns:a16="http://schemas.microsoft.com/office/drawing/2014/main" id="{14CA78C5-80E6-579D-E991-80E9287B11DD}"/>
              </a:ext>
            </a:extLst>
          </p:cNvPr>
          <p:cNvSpPr txBox="1"/>
          <p:nvPr/>
        </p:nvSpPr>
        <p:spPr>
          <a:xfrm>
            <a:off x="1043169" y="2146559"/>
            <a:ext cx="7110559" cy="61178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lnSpc>
                <a:spcPct val="150000"/>
              </a:lnSpc>
              <a:buFont typeface="Arial" panose="020B0604020202020204" pitchFamily="34" charset="0"/>
              <a:buChar char="•"/>
            </a:pPr>
            <a:r>
              <a:rPr lang="en-US" sz="2400">
                <a:latin typeface="Arial" panose="020B0604020202020204" pitchFamily="34" charset="0"/>
                <a:cs typeface="Arial" panose="020B0604020202020204" pitchFamily="34" charset="0"/>
              </a:rPr>
              <a:t>Customer Segmentation facilitates insight into customer needs, enabling targeted marketing strategies.</a:t>
            </a:r>
          </a:p>
          <a:p>
            <a:pPr marL="285750" indent="-285750" algn="just">
              <a:lnSpc>
                <a:spcPct val="150000"/>
              </a:lnSpc>
              <a:buFont typeface="Arial" panose="020B0604020202020204" pitchFamily="34" charset="0"/>
              <a:buChar char="•"/>
            </a:pPr>
            <a:r>
              <a:rPr lang="en-US" sz="2400" err="1">
                <a:latin typeface="Arial" panose="020B0604020202020204" pitchFamily="34" charset="0"/>
                <a:cs typeface="Arial" panose="020B0604020202020204" pitchFamily="34" charset="0"/>
              </a:rPr>
              <a:t>KProto</a:t>
            </a:r>
            <a:r>
              <a:rPr lang="en-US" sz="2400">
                <a:latin typeface="Arial" panose="020B0604020202020204" pitchFamily="34" charset="0"/>
                <a:cs typeface="Arial" panose="020B0604020202020204" pitchFamily="34" charset="0"/>
              </a:rPr>
              <a:t> Clustering was utilized for effective customer segmentation.</a:t>
            </a:r>
          </a:p>
          <a:p>
            <a:pPr marL="285750" indent="-285750" algn="just">
              <a:lnSpc>
                <a:spcPct val="150000"/>
              </a:lnSpc>
              <a:buFont typeface="Arial" panose="020B0604020202020204" pitchFamily="34" charset="0"/>
              <a:buChar char="•"/>
            </a:pPr>
            <a:r>
              <a:rPr lang="en-US" sz="2400">
                <a:latin typeface="Arial" panose="020B0604020202020204" pitchFamily="34" charset="0"/>
                <a:cs typeface="Arial" panose="020B0604020202020204" pitchFamily="34" charset="0"/>
              </a:rPr>
              <a:t>Through analysis, customers were categorized into four groups based on criteria such as income, marital status, and education.</a:t>
            </a:r>
          </a:p>
          <a:p>
            <a:pPr marL="285750" indent="-285750" algn="just">
              <a:lnSpc>
                <a:spcPct val="150000"/>
              </a:lnSpc>
              <a:buFont typeface="Arial" panose="020B0604020202020204" pitchFamily="34" charset="0"/>
              <a:buChar char="•"/>
            </a:pPr>
            <a:r>
              <a:rPr lang="en-US" sz="2400">
                <a:latin typeface="Arial" panose="020B0604020202020204" pitchFamily="34" charset="0"/>
                <a:cs typeface="Arial" panose="020B0604020202020204" pitchFamily="34" charset="0"/>
              </a:rPr>
              <a:t>This segmentation approach enhances the precision of marketing strategies for each identified customer group.</a:t>
            </a:r>
          </a:p>
        </p:txBody>
      </p:sp>
      <p:sp>
        <p:nvSpPr>
          <p:cNvPr id="8" name="TextBox 7">
            <a:extLst>
              <a:ext uri="{FF2B5EF4-FFF2-40B4-BE49-F238E27FC236}">
                <a16:creationId xmlns:a16="http://schemas.microsoft.com/office/drawing/2014/main" id="{1628C2C9-C3D6-E0E9-D87E-45D22214B1C2}"/>
              </a:ext>
            </a:extLst>
          </p:cNvPr>
          <p:cNvSpPr txBox="1"/>
          <p:nvPr/>
        </p:nvSpPr>
        <p:spPr>
          <a:xfrm>
            <a:off x="11020096" y="7740869"/>
            <a:ext cx="4209394" cy="369332"/>
          </a:xfrm>
          <a:prstGeom prst="rect">
            <a:avLst/>
          </a:prstGeom>
          <a:noFill/>
        </p:spPr>
        <p:txBody>
          <a:bodyPr wrap="square" rtlCol="0">
            <a:spAutoFit/>
          </a:bodyPr>
          <a:lstStyle/>
          <a:p>
            <a:pPr algn="ctr"/>
            <a:r>
              <a:rPr lang="en-US" u="sng">
                <a:latin typeface="Arial" panose="020B0604020202020204" pitchFamily="34" charset="0"/>
                <a:cs typeface="Arial" panose="020B0604020202020204" pitchFamily="34" charset="0"/>
              </a:rPr>
              <a:t>Cluster Visualization</a:t>
            </a:r>
            <a:endParaRPr lang="en-US" sz="1800" u="sng">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60745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Freeform 2"/>
          <p:cNvSpPr/>
          <p:nvPr/>
        </p:nvSpPr>
        <p:spPr>
          <a:xfrm>
            <a:off x="8824471" y="-611137"/>
            <a:ext cx="15134786" cy="15885749"/>
          </a:xfrm>
          <a:custGeom>
            <a:avLst/>
            <a:gdLst/>
            <a:ahLst/>
            <a:cxnLst/>
            <a:rect l="l" t="t" r="r" b="b"/>
            <a:pathLst>
              <a:path w="15134786" h="15885749">
                <a:moveTo>
                  <a:pt x="0" y="0"/>
                </a:moveTo>
                <a:lnTo>
                  <a:pt x="15134786" y="0"/>
                </a:lnTo>
                <a:lnTo>
                  <a:pt x="15134786" y="15885749"/>
                </a:lnTo>
                <a:lnTo>
                  <a:pt x="0" y="15885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412189" y="-2487412"/>
            <a:ext cx="13832787" cy="14519147"/>
          </a:xfrm>
          <a:custGeom>
            <a:avLst/>
            <a:gdLst/>
            <a:ahLst/>
            <a:cxnLst/>
            <a:rect l="l" t="t" r="r" b="b"/>
            <a:pathLst>
              <a:path w="13832787" h="14519147">
                <a:moveTo>
                  <a:pt x="0" y="0"/>
                </a:moveTo>
                <a:lnTo>
                  <a:pt x="13832787" y="0"/>
                </a:lnTo>
                <a:lnTo>
                  <a:pt x="13832787" y="14519147"/>
                </a:lnTo>
                <a:lnTo>
                  <a:pt x="0" y="145191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4" name="Group 4"/>
          <p:cNvGrpSpPr/>
          <p:nvPr/>
        </p:nvGrpSpPr>
        <p:grpSpPr>
          <a:xfrm>
            <a:off x="2745686" y="2343959"/>
            <a:ext cx="12776509" cy="4856409"/>
            <a:chOff x="0" y="0"/>
            <a:chExt cx="3365006" cy="1279054"/>
          </a:xfrm>
          <a:solidFill>
            <a:srgbClr val="084C6E"/>
          </a:solidFill>
        </p:grpSpPr>
        <p:sp>
          <p:nvSpPr>
            <p:cNvPr id="5" name="Freeform 5"/>
            <p:cNvSpPr/>
            <p:nvPr/>
          </p:nvSpPr>
          <p:spPr>
            <a:xfrm>
              <a:off x="0" y="0"/>
              <a:ext cx="3365006" cy="1279054"/>
            </a:xfrm>
            <a:custGeom>
              <a:avLst/>
              <a:gdLst/>
              <a:ahLst/>
              <a:cxnLst/>
              <a:rect l="l" t="t" r="r" b="b"/>
              <a:pathLst>
                <a:path w="3365006" h="1279054">
                  <a:moveTo>
                    <a:pt x="0" y="0"/>
                  </a:moveTo>
                  <a:lnTo>
                    <a:pt x="3365006" y="0"/>
                  </a:lnTo>
                  <a:lnTo>
                    <a:pt x="3365006" y="1279054"/>
                  </a:lnTo>
                  <a:lnTo>
                    <a:pt x="0" y="1279054"/>
                  </a:lnTo>
                  <a:close/>
                </a:path>
              </a:pathLst>
            </a:custGeom>
            <a:grpFill/>
            <a:ln w="38100" cap="sq">
              <a:solidFill>
                <a:srgbClr val="FFFFFF"/>
              </a:solidFill>
              <a:prstDash val="solid"/>
              <a:miter/>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TextBox 6"/>
            <p:cNvSpPr txBox="1"/>
            <p:nvPr/>
          </p:nvSpPr>
          <p:spPr>
            <a:xfrm>
              <a:off x="56749" y="69225"/>
              <a:ext cx="812800" cy="841375"/>
            </a:xfrm>
            <a:prstGeom prst="rect">
              <a:avLst/>
            </a:prstGeom>
            <a:grpFill/>
          </p:spPr>
          <p:txBody>
            <a:bodyPr lIns="50800" tIns="50800" rIns="50800" bIns="50800" rtlCol="0" anchor="ctr"/>
            <a:lstStyle/>
            <a:p>
              <a:pPr marL="0" marR="0" lvl="0" indent="0" algn="ctr" defTabSz="914400" rtl="0" eaLnBrk="1" fontAlgn="auto" latinLnBrk="0" hangingPunct="1">
                <a:lnSpc>
                  <a:spcPts val="259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7" name="TextBox 7"/>
          <p:cNvSpPr txBox="1"/>
          <p:nvPr/>
        </p:nvSpPr>
        <p:spPr>
          <a:xfrm>
            <a:off x="3280094" y="3048282"/>
            <a:ext cx="11727811" cy="3437416"/>
          </a:xfrm>
          <a:prstGeom prst="rect">
            <a:avLst/>
          </a:prstGeom>
        </p:spPr>
        <p:txBody>
          <a:bodyPr lIns="0" tIns="0" rIns="0" bIns="0" rtlCol="0" anchor="ctr">
            <a:spAutoFit/>
          </a:bodyPr>
          <a:lstStyle/>
          <a:p>
            <a:pPr lvl="0" algn="ctr">
              <a:lnSpc>
                <a:spcPts val="9283"/>
              </a:lnSpc>
              <a:defRPr/>
            </a:pPr>
            <a:r>
              <a:rPr lang="en-GB" sz="5400" b="1">
                <a:solidFill>
                  <a:srgbClr val="FFFFFF"/>
                </a:solidFill>
                <a:latin typeface="Arial"/>
                <a:cs typeface="Arial"/>
              </a:rPr>
              <a:t>What targeted Marketing Strategies can be developed based on Customer Purchase Patterns?</a:t>
            </a:r>
          </a:p>
        </p:txBody>
      </p:sp>
    </p:spTree>
    <p:extLst>
      <p:ext uri="{BB962C8B-B14F-4D97-AF65-F5344CB8AC3E}">
        <p14:creationId xmlns:p14="http://schemas.microsoft.com/office/powerpoint/2010/main" val="983301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latin typeface="Arial" panose="020B0604020202020204" pitchFamily="34" charset="0"/>
                <a:cs typeface="Arial" panose="020B0604020202020204" pitchFamily="34" charset="0"/>
              </a:endParaRPr>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latin typeface="Arial" panose="020B0604020202020204" pitchFamily="34" charset="0"/>
                <a:cs typeface="Arial" panose="020B0604020202020204" pitchFamily="34" charset="0"/>
              </a:endParaRPr>
            </a:p>
          </p:txBody>
        </p:sp>
      </p:grpSp>
      <p:grpSp>
        <p:nvGrpSpPr>
          <p:cNvPr id="47" name="Group 47"/>
          <p:cNvGrpSpPr/>
          <p:nvPr/>
        </p:nvGrpSpPr>
        <p:grpSpPr>
          <a:xfrm>
            <a:off x="-731810" y="9766951"/>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latin typeface="Arial" panose="020B0604020202020204" pitchFamily="34" charset="0"/>
                <a:cs typeface="Arial" panose="020B0604020202020204" pitchFamily="34" charset="0"/>
              </a:endParaRPr>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latin typeface="Arial" panose="020B0604020202020204" pitchFamily="34" charset="0"/>
                <a:cs typeface="Arial" panose="020B0604020202020204" pitchFamily="34" charset="0"/>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latin typeface="Arial" panose="020B0604020202020204" pitchFamily="34" charset="0"/>
                <a:cs typeface="Arial" panose="020B0604020202020204" pitchFamily="34" charset="0"/>
              </a:endParaRPr>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latin typeface="Arial" panose="020B0604020202020204" pitchFamily="34" charset="0"/>
                <a:cs typeface="Arial" panose="020B0604020202020204" pitchFamily="34" charset="0"/>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a:latin typeface="Arial" panose="020B0604020202020204" pitchFamily="34" charset="0"/>
                <a:ea typeface="+mn-lt"/>
                <a:cs typeface="Arial" panose="020B0604020202020204" pitchFamily="34" charset="0"/>
              </a:rPr>
              <a:t>Targeted Marketing on the basis of their purchase pattern</a:t>
            </a:r>
            <a:endParaRPr lang="en-US" b="1">
              <a:latin typeface="Arial" panose="020B0604020202020204" pitchFamily="34" charset="0"/>
              <a:cs typeface="Arial" panose="020B0604020202020204" pitchFamily="34" charset="0"/>
            </a:endParaRPr>
          </a:p>
        </p:txBody>
      </p:sp>
      <p:sp>
        <p:nvSpPr>
          <p:cNvPr id="12" name="TextBox 12">
            <a:extLst>
              <a:ext uri="{FF2B5EF4-FFF2-40B4-BE49-F238E27FC236}">
                <a16:creationId xmlns:a16="http://schemas.microsoft.com/office/drawing/2014/main" id="{A933BDCC-14ED-46AA-B064-E930597EAE5E}"/>
              </a:ext>
            </a:extLst>
          </p:cNvPr>
          <p:cNvSpPr txBox="1"/>
          <p:nvPr/>
        </p:nvSpPr>
        <p:spPr>
          <a:xfrm>
            <a:off x="1011446" y="8901810"/>
            <a:ext cx="16244451" cy="677108"/>
          </a:xfrm>
          <a:prstGeom prst="rect">
            <a:avLst/>
          </a:prstGeom>
          <a:ln>
            <a:solidFill>
              <a:schemeClr val="tx1"/>
            </a:solidFill>
          </a:ln>
        </p:spPr>
        <p:txBody>
          <a:bodyPr wrap="square" lIns="0" tIns="0" rIns="0" bIns="0" rtlCol="0" anchor="ctr">
            <a:spAutoFit/>
          </a:bodyPr>
          <a:lstStyle/>
          <a:p>
            <a:pPr algn="ctr"/>
            <a:r>
              <a:rPr lang="en-GB" sz="2200">
                <a:latin typeface="Arial" panose="020B0604020202020204" pitchFamily="34" charset="0"/>
                <a:cs typeface="Arial" panose="020B0604020202020204" pitchFamily="34" charset="0"/>
              </a:rPr>
              <a:t>Understanding and leveraging customer purchase patterns provide a roadmap for developing targeted marketing </a:t>
            </a:r>
            <a:r>
              <a:rPr lang="en-GB" sz="2200" err="1">
                <a:latin typeface="Arial" panose="020B0604020202020204" pitchFamily="34" charset="0"/>
                <a:cs typeface="Arial" panose="020B0604020202020204" pitchFamily="34" charset="0"/>
              </a:rPr>
              <a:t>strategieswhich</a:t>
            </a:r>
            <a:r>
              <a:rPr lang="en-GB" sz="2200">
                <a:latin typeface="Arial" panose="020B0604020202020204" pitchFamily="34" charset="0"/>
                <a:cs typeface="Arial" panose="020B0604020202020204" pitchFamily="34" charset="0"/>
              </a:rPr>
              <a:t> enhances campaign effectiveness and empowers businesses to navigate the dynamic market landscape with strategic precision.</a:t>
            </a:r>
            <a:endParaRPr lang="en-US" sz="2200">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383CDBA6-C1A4-488B-8D82-61DB25DB2D5C}"/>
              </a:ext>
            </a:extLst>
          </p:cNvPr>
          <p:cNvGrpSpPr/>
          <p:nvPr/>
        </p:nvGrpSpPr>
        <p:grpSpPr>
          <a:xfrm>
            <a:off x="7532617" y="1641375"/>
            <a:ext cx="10157115" cy="7084843"/>
            <a:chOff x="7532617" y="1641375"/>
            <a:chExt cx="10157115" cy="7084843"/>
          </a:xfrm>
        </p:grpSpPr>
        <p:sp>
          <p:nvSpPr>
            <p:cNvPr id="18" name="Rectangle 17">
              <a:extLst>
                <a:ext uri="{FF2B5EF4-FFF2-40B4-BE49-F238E27FC236}">
                  <a16:creationId xmlns:a16="http://schemas.microsoft.com/office/drawing/2014/main" id="{926D45F2-0574-466F-BEE1-AED13006106B}"/>
                </a:ext>
              </a:extLst>
            </p:cNvPr>
            <p:cNvSpPr/>
            <p:nvPr/>
          </p:nvSpPr>
          <p:spPr>
            <a:xfrm>
              <a:off x="7541994" y="1641375"/>
              <a:ext cx="10147738" cy="2492093"/>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274320"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5400" b="1" cap="all">
                  <a:latin typeface="Arial" panose="020B0604020202020204" pitchFamily="34" charset="0"/>
                  <a:cs typeface="Arial" panose="020B0604020202020204" pitchFamily="34" charset="0"/>
                </a:rPr>
                <a:t>Customer segmentation</a:t>
              </a:r>
            </a:p>
          </p:txBody>
        </p:sp>
        <p:sp>
          <p:nvSpPr>
            <p:cNvPr id="19" name="Rectangle 18">
              <a:extLst>
                <a:ext uri="{FF2B5EF4-FFF2-40B4-BE49-F238E27FC236}">
                  <a16:creationId xmlns:a16="http://schemas.microsoft.com/office/drawing/2014/main" id="{4C15B54F-D7B4-4EE3-9B71-575FDFFEAD9D}"/>
                </a:ext>
              </a:extLst>
            </p:cNvPr>
            <p:cNvSpPr/>
            <p:nvPr/>
          </p:nvSpPr>
          <p:spPr>
            <a:xfrm>
              <a:off x="7532617" y="4260234"/>
              <a:ext cx="2982310" cy="4465983"/>
            </a:xfrm>
            <a:prstGeom prst="rect">
              <a:avLst/>
            </a:prstGeom>
            <a:solidFill>
              <a:srgbClr val="D1F3FF"/>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rIns="13716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lgn="just">
                <a:lnSpc>
                  <a:spcPct val="150000"/>
                </a:lnSpc>
                <a:buFont typeface="Arial" panose="020B0604020202020204" pitchFamily="34" charset="0"/>
                <a:buChar char="•"/>
              </a:pPr>
              <a:endParaRPr lang="en-US" sz="2000" noProof="1">
                <a:solidFill>
                  <a:schemeClr val="tx1">
                    <a:lumMod val="75000"/>
                    <a:lumOff val="25000"/>
                  </a:schemeClr>
                </a:solidFill>
                <a:latin typeface="Arial" panose="020B0604020202020204" pitchFamily="34" charset="0"/>
                <a:cs typeface="Arial" panose="020B0604020202020204" pitchFamily="34" charset="0"/>
              </a:endParaRPr>
            </a:p>
            <a:p>
              <a:pPr marL="285750" indent="-285750" algn="just">
                <a:lnSpc>
                  <a:spcPct val="150000"/>
                </a:lnSpc>
                <a:buFont typeface="Arial" panose="020B0604020202020204" pitchFamily="34" charset="0"/>
                <a:buChar char="•"/>
              </a:pPr>
              <a:endParaRPr lang="en-US" sz="2000" noProof="1">
                <a:solidFill>
                  <a:schemeClr val="tx1">
                    <a:lumMod val="75000"/>
                    <a:lumOff val="25000"/>
                  </a:schemeClr>
                </a:solidFill>
                <a:latin typeface="Arial" panose="020B0604020202020204" pitchFamily="34" charset="0"/>
                <a:cs typeface="Arial" panose="020B0604020202020204" pitchFamily="34" charset="0"/>
              </a:endParaRPr>
            </a:p>
            <a:p>
              <a:pPr marL="285750" indent="-285750" algn="just">
                <a:lnSpc>
                  <a:spcPct val="150000"/>
                </a:lnSpc>
                <a:buFont typeface="Arial" panose="020B0604020202020204" pitchFamily="34" charset="0"/>
                <a:buChar char="•"/>
              </a:pPr>
              <a:r>
                <a:rPr lang="en-US" sz="2000" noProof="1">
                  <a:solidFill>
                    <a:schemeClr val="tx1">
                      <a:lumMod val="75000"/>
                      <a:lumOff val="25000"/>
                    </a:schemeClr>
                  </a:solidFill>
                  <a:latin typeface="Arial" panose="020B0604020202020204" pitchFamily="34" charset="0"/>
                  <a:cs typeface="Arial" panose="020B0604020202020204" pitchFamily="34" charset="0"/>
                </a:rPr>
                <a:t>Scree Plot to decide the number of different groups</a:t>
              </a:r>
            </a:p>
            <a:p>
              <a:pPr marL="285750" indent="-285750" algn="just">
                <a:lnSpc>
                  <a:spcPct val="150000"/>
                </a:lnSpc>
                <a:buFont typeface="Arial" panose="020B0604020202020204" pitchFamily="34" charset="0"/>
                <a:buChar char="•"/>
              </a:pPr>
              <a:r>
                <a:rPr lang="en-GB" sz="2000" dirty="0">
                  <a:solidFill>
                    <a:srgbClr val="374151"/>
                  </a:solidFill>
                  <a:latin typeface="Arial" panose="020B0604020202020204" pitchFamily="34" charset="0"/>
                  <a:cs typeface="Arial" panose="020B0604020202020204" pitchFamily="34" charset="0"/>
                </a:rPr>
                <a:t>Identified key patterns in customer behaviour, guiding marketing strategies using PCA.</a:t>
              </a:r>
              <a:endParaRPr lang="en-US" sz="2000" noProof="1">
                <a:solidFill>
                  <a:schemeClr val="tx1">
                    <a:lumMod val="75000"/>
                    <a:lumOff val="25000"/>
                  </a:schemeClr>
                </a:solidFill>
                <a:latin typeface="Arial" panose="020B0604020202020204" pitchFamily="34" charset="0"/>
                <a:cs typeface="Arial" panose="020B0604020202020204" pitchFamily="34" charset="0"/>
              </a:endParaRPr>
            </a:p>
            <a:p>
              <a:pPr algn="just">
                <a:lnSpc>
                  <a:spcPct val="150000"/>
                </a:lnSpc>
              </a:pPr>
              <a:endParaRPr lang="en-US" sz="1600" noProof="1">
                <a:solidFill>
                  <a:schemeClr val="tx1">
                    <a:lumMod val="75000"/>
                    <a:lumOff val="25000"/>
                  </a:schemeClr>
                </a:solidFill>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A05908D7-324C-4283-85D4-DCE4D819CDEE}"/>
                </a:ext>
              </a:extLst>
            </p:cNvPr>
            <p:cNvSpPr/>
            <p:nvPr/>
          </p:nvSpPr>
          <p:spPr>
            <a:xfrm>
              <a:off x="8068497" y="3305108"/>
              <a:ext cx="1681655" cy="1681655"/>
            </a:xfrm>
            <a:prstGeom prst="ellipse">
              <a:avLst/>
            </a:prstGeom>
            <a:solidFill>
              <a:schemeClr val="bg1"/>
            </a:solidFill>
            <a:ln>
              <a:noFill/>
            </a:ln>
            <a:effectLst>
              <a:outerShdw blurRad="101600" dist="635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A7A86E24-396D-48D7-A833-D12B44E3F60E}"/>
                </a:ext>
              </a:extLst>
            </p:cNvPr>
            <p:cNvSpPr/>
            <p:nvPr/>
          </p:nvSpPr>
          <p:spPr>
            <a:xfrm>
              <a:off x="11050807" y="4260235"/>
              <a:ext cx="2982310" cy="4465983"/>
            </a:xfrm>
            <a:prstGeom prst="rect">
              <a:avLst/>
            </a:prstGeom>
            <a:solidFill>
              <a:srgbClr val="B0EAFE"/>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rIns="137160" bIns="182880" rtlCol="0" anchor="b"/>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lvl="0" indent="-285750" algn="just">
                <a:lnSpc>
                  <a:spcPct val="150000"/>
                </a:lnSpc>
                <a:buFont typeface="Arial" panose="020B0604020202020204" pitchFamily="34" charset="0"/>
                <a:buChar char="•"/>
              </a:pPr>
              <a:r>
                <a:rPr lang="en-GB" sz="2000" dirty="0">
                  <a:solidFill>
                    <a:srgbClr val="374151"/>
                  </a:solidFill>
                  <a:latin typeface="Arial" panose="020B0604020202020204" pitchFamily="34" charset="0"/>
                  <a:cs typeface="Arial" panose="020B0604020202020204" pitchFamily="34" charset="0"/>
                </a:rPr>
                <a:t>Culinary Enthusiasts and Shopping Lovers</a:t>
              </a:r>
            </a:p>
            <a:p>
              <a:pPr marL="285750" lvl="0" indent="-285750" algn="just">
                <a:lnSpc>
                  <a:spcPct val="150000"/>
                </a:lnSpc>
                <a:buFont typeface="Arial" panose="020B0604020202020204" pitchFamily="34" charset="0"/>
                <a:buChar char="•"/>
              </a:pPr>
              <a:r>
                <a:rPr lang="en-GB" sz="2000" dirty="0">
                  <a:solidFill>
                    <a:srgbClr val="374151"/>
                  </a:solidFill>
                  <a:latin typeface="Arial" panose="020B0604020202020204" pitchFamily="34" charset="0"/>
                  <a:cs typeface="Arial" panose="020B0604020202020204" pitchFamily="34" charset="0"/>
                </a:rPr>
                <a:t>Responsive Campaign Participants</a:t>
              </a:r>
            </a:p>
            <a:p>
              <a:pPr marL="285750" lvl="0" indent="-285750" algn="just">
                <a:lnSpc>
                  <a:spcPct val="150000"/>
                </a:lnSpc>
                <a:buFont typeface="Arial" panose="020B0604020202020204" pitchFamily="34" charset="0"/>
                <a:buChar char="•"/>
              </a:pPr>
              <a:r>
                <a:rPr lang="en-GB" sz="2000" dirty="0">
                  <a:solidFill>
                    <a:srgbClr val="374151"/>
                  </a:solidFill>
                  <a:latin typeface="Arial" panose="020B0604020202020204" pitchFamily="34" charset="0"/>
                  <a:cs typeface="Arial" panose="020B0604020202020204" pitchFamily="34" charset="0"/>
                </a:rPr>
                <a:t>Youthful Shoppers and Deal Seekers</a:t>
              </a:r>
              <a:endParaRPr lang="en-US" sz="2000" noProof="1">
                <a:solidFill>
                  <a:prstClr val="black">
                    <a:lumMod val="75000"/>
                    <a:lumOff val="25000"/>
                  </a:prstClr>
                </a:solidFill>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CFC13F5E-5D03-45FD-B785-719CA5E67C18}"/>
                </a:ext>
              </a:extLst>
            </p:cNvPr>
            <p:cNvSpPr/>
            <p:nvPr/>
          </p:nvSpPr>
          <p:spPr>
            <a:xfrm>
              <a:off x="11651211" y="3305108"/>
              <a:ext cx="1681655" cy="1681655"/>
            </a:xfrm>
            <a:prstGeom prst="ellipse">
              <a:avLst/>
            </a:prstGeom>
            <a:solidFill>
              <a:schemeClr val="bg1"/>
            </a:solidFill>
            <a:ln>
              <a:noFill/>
            </a:ln>
            <a:effectLst>
              <a:outerShdw blurRad="101600" dist="635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39AF5C4E-99F7-4739-9F4D-9FF0897E33E6}"/>
                </a:ext>
              </a:extLst>
            </p:cNvPr>
            <p:cNvSpPr/>
            <p:nvPr/>
          </p:nvSpPr>
          <p:spPr>
            <a:xfrm>
              <a:off x="14707422" y="4261914"/>
              <a:ext cx="2982310" cy="4464303"/>
            </a:xfrm>
            <a:prstGeom prst="rect">
              <a:avLst/>
            </a:prstGeom>
            <a:solidFill>
              <a:srgbClr val="8CE0FE"/>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rIns="13716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342900" indent="-342900">
                <a:lnSpc>
                  <a:spcPct val="150000"/>
                </a:lnSpc>
                <a:buFont typeface="Arial" panose="020B0604020202020204" pitchFamily="34" charset="0"/>
                <a:buChar char="•"/>
              </a:pPr>
              <a:r>
                <a:rPr lang="en-GB" sz="2000">
                  <a:solidFill>
                    <a:srgbClr val="374151"/>
                  </a:solidFill>
                  <a:latin typeface="Arial" panose="020B0604020202020204" pitchFamily="34" charset="0"/>
                  <a:cs typeface="Arial" panose="020B0604020202020204" pitchFamily="34" charset="0"/>
                </a:rPr>
                <a:t>Personalized Campaigns</a:t>
              </a:r>
            </a:p>
            <a:p>
              <a:pPr marL="342900" indent="-342900">
                <a:lnSpc>
                  <a:spcPct val="150000"/>
                </a:lnSpc>
                <a:buFont typeface="Arial" panose="020B0604020202020204" pitchFamily="34" charset="0"/>
                <a:buChar char="•"/>
              </a:pPr>
              <a:r>
                <a:rPr lang="en-GB" sz="2000">
                  <a:solidFill>
                    <a:srgbClr val="374151"/>
                  </a:solidFill>
                  <a:latin typeface="Arial" panose="020B0604020202020204" pitchFamily="34" charset="0"/>
                  <a:cs typeface="Arial" panose="020B0604020202020204" pitchFamily="34" charset="0"/>
                </a:rPr>
                <a:t>Optimized Campaign Timing</a:t>
              </a:r>
            </a:p>
            <a:p>
              <a:pPr marL="342900" indent="-342900">
                <a:lnSpc>
                  <a:spcPct val="150000"/>
                </a:lnSpc>
                <a:buFont typeface="Arial" panose="020B0604020202020204" pitchFamily="34" charset="0"/>
                <a:buChar char="•"/>
              </a:pPr>
              <a:r>
                <a:rPr lang="en-GB" sz="2000">
                  <a:solidFill>
                    <a:srgbClr val="374151"/>
                  </a:solidFill>
                  <a:latin typeface="Arial" panose="020B0604020202020204" pitchFamily="34" charset="0"/>
                  <a:cs typeface="Arial" panose="020B0604020202020204" pitchFamily="34" charset="0"/>
                </a:rPr>
                <a:t>Resource Allocation</a:t>
              </a:r>
              <a:endParaRPr lang="en-US" noProof="1">
                <a:solidFill>
                  <a:schemeClr val="bg1"/>
                </a:solidFill>
                <a:latin typeface="Arial" panose="020B0604020202020204" pitchFamily="34" charset="0"/>
                <a:cs typeface="Arial" panose="020B0604020202020204" pitchFamily="34" charset="0"/>
              </a:endParaRPr>
            </a:p>
          </p:txBody>
        </p:sp>
        <p:sp>
          <p:nvSpPr>
            <p:cNvPr id="24" name="Oval 23">
              <a:extLst>
                <a:ext uri="{FF2B5EF4-FFF2-40B4-BE49-F238E27FC236}">
                  <a16:creationId xmlns:a16="http://schemas.microsoft.com/office/drawing/2014/main" id="{815E2B77-5F16-4705-8AB0-D82BB023E091}"/>
                </a:ext>
              </a:extLst>
            </p:cNvPr>
            <p:cNvSpPr/>
            <p:nvPr/>
          </p:nvSpPr>
          <p:spPr>
            <a:xfrm>
              <a:off x="15233925" y="3305108"/>
              <a:ext cx="1681655" cy="1681655"/>
            </a:xfrm>
            <a:prstGeom prst="ellipse">
              <a:avLst/>
            </a:prstGeom>
            <a:solidFill>
              <a:schemeClr val="bg1"/>
            </a:solidFill>
            <a:ln>
              <a:noFill/>
            </a:ln>
            <a:effectLst>
              <a:outerShdw blurRad="101600" dist="635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A09E868F-03D1-42A4-BA41-1ABD89BAB5B8}"/>
                </a:ext>
              </a:extLst>
            </p:cNvPr>
            <p:cNvSpPr/>
            <p:nvPr/>
          </p:nvSpPr>
          <p:spPr>
            <a:xfrm>
              <a:off x="7713325" y="2786081"/>
              <a:ext cx="2392001" cy="400110"/>
            </a:xfrm>
            <a:prstGeom prst="rect">
              <a:avLst/>
            </a:prstGeom>
          </p:spPr>
          <p:txBody>
            <a:bodyPr wrap="none"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u="sng" noProof="1">
                  <a:solidFill>
                    <a:schemeClr val="bg1"/>
                  </a:solidFill>
                  <a:latin typeface="Arial" panose="020B0604020202020204" pitchFamily="34" charset="0"/>
                  <a:cs typeface="Arial" panose="020B0604020202020204" pitchFamily="34" charset="0"/>
                </a:rPr>
                <a:t>Process Overview</a:t>
              </a:r>
            </a:p>
          </p:txBody>
        </p:sp>
        <p:sp>
          <p:nvSpPr>
            <p:cNvPr id="26" name="Rectangle 25">
              <a:extLst>
                <a:ext uri="{FF2B5EF4-FFF2-40B4-BE49-F238E27FC236}">
                  <a16:creationId xmlns:a16="http://schemas.microsoft.com/office/drawing/2014/main" id="{8FC507B9-A8F7-4729-839B-352BBDF92201}"/>
                </a:ext>
              </a:extLst>
            </p:cNvPr>
            <p:cNvSpPr/>
            <p:nvPr/>
          </p:nvSpPr>
          <p:spPr>
            <a:xfrm>
              <a:off x="10548237" y="2786081"/>
              <a:ext cx="3887603" cy="400110"/>
            </a:xfrm>
            <a:prstGeom prst="rect">
              <a:avLst/>
            </a:prstGeom>
          </p:spPr>
          <p:txBody>
            <a:bodyPr wrap="none"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u="sng" noProof="1">
                  <a:solidFill>
                    <a:schemeClr val="bg1"/>
                  </a:solidFill>
                  <a:latin typeface="Arial" panose="020B0604020202020204" pitchFamily="34" charset="0"/>
                  <a:cs typeface="Arial" panose="020B0604020202020204" pitchFamily="34" charset="0"/>
                </a:rPr>
                <a:t>Identified Customer Segments</a:t>
              </a:r>
            </a:p>
          </p:txBody>
        </p:sp>
        <p:sp>
          <p:nvSpPr>
            <p:cNvPr id="27" name="Rectangle 26">
              <a:extLst>
                <a:ext uri="{FF2B5EF4-FFF2-40B4-BE49-F238E27FC236}">
                  <a16:creationId xmlns:a16="http://schemas.microsoft.com/office/drawing/2014/main" id="{E92CC37A-36F6-4CCE-81F5-233431B4F8B7}"/>
                </a:ext>
              </a:extLst>
            </p:cNvPr>
            <p:cNvSpPr/>
            <p:nvPr/>
          </p:nvSpPr>
          <p:spPr>
            <a:xfrm>
              <a:off x="15284314" y="2786081"/>
              <a:ext cx="1580882" cy="400110"/>
            </a:xfrm>
            <a:prstGeom prst="rect">
              <a:avLst/>
            </a:prstGeom>
          </p:spPr>
          <p:txBody>
            <a:bodyPr wrap="none"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b="1" u="sng" noProof="1">
                  <a:solidFill>
                    <a:schemeClr val="bg1"/>
                  </a:solidFill>
                  <a:latin typeface="Arial" panose="020B0604020202020204" pitchFamily="34" charset="0"/>
                  <a:cs typeface="Arial" panose="020B0604020202020204" pitchFamily="34" charset="0"/>
                </a:rPr>
                <a:t>Application</a:t>
              </a:r>
            </a:p>
          </p:txBody>
        </p:sp>
      </p:grpSp>
      <p:pic>
        <p:nvPicPr>
          <p:cNvPr id="5" name="Picture 4">
            <a:extLst>
              <a:ext uri="{FF2B5EF4-FFF2-40B4-BE49-F238E27FC236}">
                <a16:creationId xmlns:a16="http://schemas.microsoft.com/office/drawing/2014/main" id="{980AFC3F-357E-4AD8-9A62-9E36CAC7EED2}"/>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000"/>
                    </a14:imgEffect>
                    <a14:imgEffect>
                      <a14:saturation sat="200000"/>
                    </a14:imgEffect>
                  </a14:imgLayer>
                </a14:imgProps>
              </a:ext>
            </a:extLst>
          </a:blip>
          <a:stretch>
            <a:fillRect/>
          </a:stretch>
        </p:blipFill>
        <p:spPr>
          <a:xfrm>
            <a:off x="1018912" y="1648254"/>
            <a:ext cx="6331267" cy="6990514"/>
          </a:xfrm>
          <a:prstGeom prst="rect">
            <a:avLst/>
          </a:prstGeom>
          <a:ln>
            <a:solidFill>
              <a:schemeClr val="tx1"/>
            </a:solidFill>
          </a:ln>
        </p:spPr>
      </p:pic>
      <p:pic>
        <p:nvPicPr>
          <p:cNvPr id="8" name="Graphic 7" descr="Bullseye">
            <a:extLst>
              <a:ext uri="{FF2B5EF4-FFF2-40B4-BE49-F238E27FC236}">
                <a16:creationId xmlns:a16="http://schemas.microsoft.com/office/drawing/2014/main" id="{30FE202F-725F-481D-BA70-973CC60DFE8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1772882" y="3374224"/>
            <a:ext cx="1481306" cy="1481306"/>
          </a:xfrm>
          <a:prstGeom prst="rect">
            <a:avLst/>
          </a:prstGeom>
        </p:spPr>
      </p:pic>
      <p:pic>
        <p:nvPicPr>
          <p:cNvPr id="10" name="Graphic 9" descr="Circles with arrows">
            <a:extLst>
              <a:ext uri="{FF2B5EF4-FFF2-40B4-BE49-F238E27FC236}">
                <a16:creationId xmlns:a16="http://schemas.microsoft.com/office/drawing/2014/main" id="{997096FC-5F62-4FCD-83AF-8E1C7B8DF7F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068497" y="3292641"/>
            <a:ext cx="1681654" cy="1681654"/>
          </a:xfrm>
          <a:prstGeom prst="rect">
            <a:avLst/>
          </a:prstGeom>
        </p:spPr>
      </p:pic>
      <p:pic>
        <p:nvPicPr>
          <p:cNvPr id="13" name="Graphic 12" descr="Bar graph with upward trend">
            <a:extLst>
              <a:ext uri="{FF2B5EF4-FFF2-40B4-BE49-F238E27FC236}">
                <a16:creationId xmlns:a16="http://schemas.microsoft.com/office/drawing/2014/main" id="{1A21AF41-22B5-4E17-A565-0CA12C5DC58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425738" y="3494038"/>
            <a:ext cx="1298028" cy="1298028"/>
          </a:xfrm>
          <a:prstGeom prst="rect">
            <a:avLst/>
          </a:prstGeom>
        </p:spPr>
      </p:pic>
    </p:spTree>
    <p:extLst>
      <p:ext uri="{BB962C8B-B14F-4D97-AF65-F5344CB8AC3E}">
        <p14:creationId xmlns:p14="http://schemas.microsoft.com/office/powerpoint/2010/main" val="624235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Freeform 2"/>
          <p:cNvSpPr/>
          <p:nvPr/>
        </p:nvSpPr>
        <p:spPr>
          <a:xfrm>
            <a:off x="8824471" y="-611137"/>
            <a:ext cx="15134786" cy="15885749"/>
          </a:xfrm>
          <a:custGeom>
            <a:avLst/>
            <a:gdLst/>
            <a:ahLst/>
            <a:cxnLst/>
            <a:rect l="l" t="t" r="r" b="b"/>
            <a:pathLst>
              <a:path w="15134786" h="15885749">
                <a:moveTo>
                  <a:pt x="0" y="0"/>
                </a:moveTo>
                <a:lnTo>
                  <a:pt x="15134786" y="0"/>
                </a:lnTo>
                <a:lnTo>
                  <a:pt x="15134786" y="15885749"/>
                </a:lnTo>
                <a:lnTo>
                  <a:pt x="0" y="15885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412189" y="-2487412"/>
            <a:ext cx="13832787" cy="14519147"/>
          </a:xfrm>
          <a:custGeom>
            <a:avLst/>
            <a:gdLst/>
            <a:ahLst/>
            <a:cxnLst/>
            <a:rect l="l" t="t" r="r" b="b"/>
            <a:pathLst>
              <a:path w="13832787" h="14519147">
                <a:moveTo>
                  <a:pt x="0" y="0"/>
                </a:moveTo>
                <a:lnTo>
                  <a:pt x="13832787" y="0"/>
                </a:lnTo>
                <a:lnTo>
                  <a:pt x="13832787" y="14519147"/>
                </a:lnTo>
                <a:lnTo>
                  <a:pt x="0" y="145191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4" name="Group 4"/>
          <p:cNvGrpSpPr/>
          <p:nvPr/>
        </p:nvGrpSpPr>
        <p:grpSpPr>
          <a:xfrm>
            <a:off x="2745686" y="2343959"/>
            <a:ext cx="12776509" cy="4856409"/>
            <a:chOff x="0" y="0"/>
            <a:chExt cx="3365006" cy="1279054"/>
          </a:xfrm>
          <a:solidFill>
            <a:srgbClr val="084C6E"/>
          </a:solidFill>
        </p:grpSpPr>
        <p:sp>
          <p:nvSpPr>
            <p:cNvPr id="5" name="Freeform 5"/>
            <p:cNvSpPr/>
            <p:nvPr/>
          </p:nvSpPr>
          <p:spPr>
            <a:xfrm>
              <a:off x="0" y="0"/>
              <a:ext cx="3365006" cy="1279054"/>
            </a:xfrm>
            <a:custGeom>
              <a:avLst/>
              <a:gdLst/>
              <a:ahLst/>
              <a:cxnLst/>
              <a:rect l="l" t="t" r="r" b="b"/>
              <a:pathLst>
                <a:path w="3365006" h="1279054">
                  <a:moveTo>
                    <a:pt x="0" y="0"/>
                  </a:moveTo>
                  <a:lnTo>
                    <a:pt x="3365006" y="0"/>
                  </a:lnTo>
                  <a:lnTo>
                    <a:pt x="3365006" y="1279054"/>
                  </a:lnTo>
                  <a:lnTo>
                    <a:pt x="0" y="1279054"/>
                  </a:lnTo>
                  <a:close/>
                </a:path>
              </a:pathLst>
            </a:custGeom>
            <a:grpFill/>
            <a:ln w="38100" cap="sq">
              <a:solidFill>
                <a:srgbClr val="FFFFFF"/>
              </a:solidFill>
              <a:prstDash val="solid"/>
              <a:miter/>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TextBox 6"/>
            <p:cNvSpPr txBox="1"/>
            <p:nvPr/>
          </p:nvSpPr>
          <p:spPr>
            <a:xfrm>
              <a:off x="56749" y="69225"/>
              <a:ext cx="812800" cy="841375"/>
            </a:xfrm>
            <a:prstGeom prst="rect">
              <a:avLst/>
            </a:prstGeom>
            <a:grpFill/>
          </p:spPr>
          <p:txBody>
            <a:bodyPr lIns="50800" tIns="50800" rIns="50800" bIns="50800" rtlCol="0" anchor="ctr"/>
            <a:lstStyle/>
            <a:p>
              <a:pPr marL="0" marR="0" lvl="0" indent="0" algn="ctr" defTabSz="914400" rtl="0" eaLnBrk="1" fontAlgn="auto" latinLnBrk="0" hangingPunct="1">
                <a:lnSpc>
                  <a:spcPts val="259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7" name="TextBox 7"/>
          <p:cNvSpPr txBox="1"/>
          <p:nvPr/>
        </p:nvSpPr>
        <p:spPr>
          <a:xfrm>
            <a:off x="3280094" y="2451997"/>
            <a:ext cx="11727811" cy="4629985"/>
          </a:xfrm>
          <a:prstGeom prst="rect">
            <a:avLst/>
          </a:prstGeom>
        </p:spPr>
        <p:txBody>
          <a:bodyPr lIns="0" tIns="0" rIns="0" bIns="0" rtlCol="0" anchor="ctr">
            <a:spAutoFit/>
          </a:bodyPr>
          <a:lstStyle/>
          <a:p>
            <a:pPr algn="ctr">
              <a:lnSpc>
                <a:spcPts val="9283"/>
              </a:lnSpc>
              <a:defRPr/>
            </a:pPr>
            <a:r>
              <a:rPr lang="en-US" sz="5400" b="1" i="0" u="none" dirty="0">
                <a:solidFill>
                  <a:schemeClr val="bg1"/>
                </a:solidFill>
                <a:latin typeface="Arial" panose="020B0604020202020204" pitchFamily="34" charset="0"/>
                <a:cs typeface="Arial" panose="020B0604020202020204" pitchFamily="34" charset="0"/>
              </a:rPr>
              <a:t>How do customers respond to our marketing campaigns, and what factors contribute to their acceptance?</a:t>
            </a:r>
            <a:endParaRPr lang="en-US" sz="54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6354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1447800" y="9640669"/>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a:ea typeface="+mn-lt"/>
                <a:cs typeface="+mn-lt"/>
              </a:rPr>
              <a:t>Understanding Customer Acceptance to Marketing Campaigns</a:t>
            </a:r>
            <a:endParaRPr lang="en-US" b="1">
              <a:cs typeface="Calibri"/>
            </a:endParaRPr>
          </a:p>
        </p:txBody>
      </p:sp>
      <p:pic>
        <p:nvPicPr>
          <p:cNvPr id="4" name="Picture 3" descr="A graph with many rectangular objects&#10;&#10;Description automatically generated with medium confidence">
            <a:extLst>
              <a:ext uri="{FF2B5EF4-FFF2-40B4-BE49-F238E27FC236}">
                <a16:creationId xmlns:a16="http://schemas.microsoft.com/office/drawing/2014/main" id="{4537A4D5-2872-1543-EB59-B513D931D42D}"/>
              </a:ext>
            </a:extLst>
          </p:cNvPr>
          <p:cNvPicPr>
            <a:picLocks noChangeAspect="1"/>
          </p:cNvPicPr>
          <p:nvPr/>
        </p:nvPicPr>
        <p:blipFill>
          <a:blip r:embed="rId5"/>
          <a:stretch>
            <a:fillRect/>
          </a:stretch>
        </p:blipFill>
        <p:spPr>
          <a:xfrm>
            <a:off x="849688" y="1399061"/>
            <a:ext cx="7658896" cy="7567957"/>
          </a:xfrm>
          <a:prstGeom prst="rect">
            <a:avLst/>
          </a:prstGeom>
          <a:ln>
            <a:solidFill>
              <a:schemeClr val="tx1"/>
            </a:solidFill>
          </a:ln>
        </p:spPr>
      </p:pic>
      <p:graphicFrame>
        <p:nvGraphicFramePr>
          <p:cNvPr id="6" name="Table 5">
            <a:extLst>
              <a:ext uri="{FF2B5EF4-FFF2-40B4-BE49-F238E27FC236}">
                <a16:creationId xmlns:a16="http://schemas.microsoft.com/office/drawing/2014/main" id="{81857820-4A20-7AF0-86B4-81AE6CE81CF3}"/>
              </a:ext>
            </a:extLst>
          </p:cNvPr>
          <p:cNvGraphicFramePr>
            <a:graphicFrameLocks noGrp="1"/>
          </p:cNvGraphicFramePr>
          <p:nvPr>
            <p:extLst>
              <p:ext uri="{D42A27DB-BD31-4B8C-83A1-F6EECF244321}">
                <p14:modId xmlns:p14="http://schemas.microsoft.com/office/powerpoint/2010/main" val="3352680592"/>
              </p:ext>
            </p:extLst>
          </p:nvPr>
        </p:nvGraphicFramePr>
        <p:xfrm>
          <a:off x="9386297" y="1301293"/>
          <a:ext cx="7581384" cy="1483360"/>
        </p:xfrm>
        <a:graphic>
          <a:graphicData uri="http://schemas.openxmlformats.org/drawingml/2006/table">
            <a:tbl>
              <a:tblPr firstRow="1" bandRow="1">
                <a:tableStyleId>{5C22544A-7EE6-4342-B048-85BDC9FD1C3A}</a:tableStyleId>
              </a:tblPr>
              <a:tblGrid>
                <a:gridCol w="1895346">
                  <a:extLst>
                    <a:ext uri="{9D8B030D-6E8A-4147-A177-3AD203B41FA5}">
                      <a16:colId xmlns:a16="http://schemas.microsoft.com/office/drawing/2014/main" val="2255613277"/>
                    </a:ext>
                  </a:extLst>
                </a:gridCol>
                <a:gridCol w="1895346">
                  <a:extLst>
                    <a:ext uri="{9D8B030D-6E8A-4147-A177-3AD203B41FA5}">
                      <a16:colId xmlns:a16="http://schemas.microsoft.com/office/drawing/2014/main" val="3221601168"/>
                    </a:ext>
                  </a:extLst>
                </a:gridCol>
                <a:gridCol w="1895346">
                  <a:extLst>
                    <a:ext uri="{9D8B030D-6E8A-4147-A177-3AD203B41FA5}">
                      <a16:colId xmlns:a16="http://schemas.microsoft.com/office/drawing/2014/main" val="1726791911"/>
                    </a:ext>
                  </a:extLst>
                </a:gridCol>
                <a:gridCol w="1895346">
                  <a:extLst>
                    <a:ext uri="{9D8B030D-6E8A-4147-A177-3AD203B41FA5}">
                      <a16:colId xmlns:a16="http://schemas.microsoft.com/office/drawing/2014/main" val="2355349932"/>
                    </a:ext>
                  </a:extLst>
                </a:gridCol>
              </a:tblGrid>
              <a:tr h="370840">
                <a:tc>
                  <a:txBody>
                    <a:bodyPr/>
                    <a:lstStyle/>
                    <a:p>
                      <a:pPr algn="ctr"/>
                      <a:endParaRPr lang="en-US" sz="1500">
                        <a:solidFill>
                          <a:schemeClr val="tx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500">
                        <a:solidFill>
                          <a:schemeClr val="tx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1500" b="0">
                          <a:solidFill>
                            <a:schemeClr val="tx1"/>
                          </a:solidFill>
                          <a:latin typeface="Arial" panose="020B0604020202020204" pitchFamily="34" charset="0"/>
                          <a:cs typeface="Arial" panose="020B0604020202020204" pitchFamily="34" charset="0"/>
                        </a:rPr>
                        <a:t>Actual Values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b="0">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9704579"/>
                  </a:ext>
                </a:extLst>
              </a:tr>
              <a:tr h="370840">
                <a:tc>
                  <a:txBody>
                    <a:bodyPr/>
                    <a:lstStyle/>
                    <a:p>
                      <a:pPr algn="ctr"/>
                      <a:endParaRPr lang="en-US" sz="1500">
                        <a:solidFill>
                          <a:schemeClr val="tx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500">
                        <a:solidFill>
                          <a:schemeClr val="tx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0">
                          <a:solidFill>
                            <a:schemeClr val="tx1"/>
                          </a:solidFill>
                          <a:latin typeface="Arial" panose="020B0604020202020204" pitchFamily="34" charset="0"/>
                          <a:cs typeface="Arial" panose="020B0604020202020204" pitchFamily="34" charset="0"/>
                        </a:rPr>
                        <a:t>Positives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0">
                          <a:solidFill>
                            <a:schemeClr val="tx1"/>
                          </a:solidFill>
                          <a:latin typeface="Arial" panose="020B0604020202020204" pitchFamily="34" charset="0"/>
                          <a:cs typeface="Arial" panose="020B0604020202020204" pitchFamily="34" charset="0"/>
                        </a:rPr>
                        <a:t>Negatives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42870066"/>
                  </a:ext>
                </a:extLst>
              </a:tr>
              <a:tr h="370840">
                <a:tc rowSpan="2">
                  <a:txBody>
                    <a:bodyPr/>
                    <a:lstStyle/>
                    <a:p>
                      <a:pPr algn="ctr"/>
                      <a:r>
                        <a:rPr lang="en-US" sz="1500">
                          <a:solidFill>
                            <a:schemeClr val="tx1"/>
                          </a:solidFill>
                          <a:latin typeface="Arial" panose="020B0604020202020204" pitchFamily="34" charset="0"/>
                          <a:cs typeface="Arial" panose="020B0604020202020204" pitchFamily="34" charset="0"/>
                        </a:rPr>
                        <a:t>Predicted Values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a:solidFill>
                            <a:schemeClr val="tx1"/>
                          </a:solidFill>
                          <a:latin typeface="Arial" panose="020B0604020202020204" pitchFamily="34" charset="0"/>
                          <a:cs typeface="Arial" panose="020B0604020202020204" pitchFamily="34" charset="0"/>
                        </a:rPr>
                        <a:t>Positives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a:solidFill>
                            <a:schemeClr val="tx1"/>
                          </a:solidFill>
                          <a:latin typeface="Arial" panose="020B0604020202020204" pitchFamily="34" charset="0"/>
                          <a:cs typeface="Arial" panose="020B0604020202020204" pitchFamily="34" charset="0"/>
                        </a:rPr>
                        <a:t>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a:solidFill>
                            <a:schemeClr val="tx1"/>
                          </a:solidFill>
                          <a:latin typeface="Arial" panose="020B0604020202020204" pitchFamily="34" charset="0"/>
                          <a:cs typeface="Arial" panose="020B0604020202020204" pitchFamily="34" charset="0"/>
                        </a:rPr>
                        <a:t>74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94223993"/>
                  </a:ext>
                </a:extLst>
              </a:tr>
              <a:tr h="370840">
                <a:tc vMerge="1">
                  <a:txBody>
                    <a:bodyPr/>
                    <a:lstStyle/>
                    <a:p>
                      <a:pPr algn="ctr"/>
                      <a:endParaRPr lang="en-US">
                        <a:solidFill>
                          <a:schemeClr val="tx1"/>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a:solidFill>
                            <a:schemeClr val="tx1"/>
                          </a:solidFill>
                          <a:latin typeface="Arial" panose="020B0604020202020204" pitchFamily="34" charset="0"/>
                          <a:cs typeface="Arial" panose="020B0604020202020204" pitchFamily="34" charset="0"/>
                        </a:rPr>
                        <a:t>Negatives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a:solidFill>
                            <a:schemeClr val="tx1"/>
                          </a:solidFill>
                          <a:latin typeface="Arial" panose="020B0604020202020204" pitchFamily="34" charset="0"/>
                          <a:cs typeface="Arial" panose="020B0604020202020204" pitchFamily="34" charset="0"/>
                        </a:rPr>
                        <a:t>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a:solidFill>
                            <a:schemeClr val="tx1"/>
                          </a:solidFill>
                          <a:latin typeface="Arial" panose="020B0604020202020204" pitchFamily="34" charset="0"/>
                          <a:cs typeface="Arial" panose="020B0604020202020204" pitchFamily="34" charset="0"/>
                        </a:rPr>
                        <a:t>549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7035295"/>
                  </a:ext>
                </a:extLst>
              </a:tr>
            </a:tbl>
          </a:graphicData>
        </a:graphic>
      </p:graphicFrame>
      <p:cxnSp>
        <p:nvCxnSpPr>
          <p:cNvPr id="8" name="Straight Connector 7">
            <a:extLst>
              <a:ext uri="{FF2B5EF4-FFF2-40B4-BE49-F238E27FC236}">
                <a16:creationId xmlns:a16="http://schemas.microsoft.com/office/drawing/2014/main" id="{200915C3-4829-1BFA-77BE-7511599F3452}"/>
              </a:ext>
            </a:extLst>
          </p:cNvPr>
          <p:cNvCxnSpPr>
            <a:cxnSpLocks/>
          </p:cNvCxnSpPr>
          <p:nvPr/>
        </p:nvCxnSpPr>
        <p:spPr>
          <a:xfrm flipV="1">
            <a:off x="9023772" y="1301293"/>
            <a:ext cx="0" cy="8339376"/>
          </a:xfrm>
          <a:prstGeom prst="line">
            <a:avLst/>
          </a:prstGeom>
          <a:ln w="38100">
            <a:solidFill>
              <a:srgbClr val="084C6E"/>
            </a:solidFill>
            <a:prstDash val="sysDash"/>
          </a:ln>
        </p:spPr>
        <p:style>
          <a:lnRef idx="1">
            <a:schemeClr val="accent1"/>
          </a:lnRef>
          <a:fillRef idx="0">
            <a:schemeClr val="accent1"/>
          </a:fillRef>
          <a:effectRef idx="0">
            <a:schemeClr val="accent1"/>
          </a:effectRef>
          <a:fontRef idx="minor">
            <a:schemeClr val="tx1"/>
          </a:fontRef>
        </p:style>
      </p:cxnSp>
      <p:sp>
        <p:nvSpPr>
          <p:cNvPr id="9" name="OTLSHAPE_T_2508efa28ff349da8bc6837b0c12f3f2_Shape">
            <a:extLst>
              <a:ext uri="{FF2B5EF4-FFF2-40B4-BE49-F238E27FC236}">
                <a16:creationId xmlns:a16="http://schemas.microsoft.com/office/drawing/2014/main" id="{A03226E7-8750-082B-1207-B9859D18B31D}"/>
              </a:ext>
            </a:extLst>
          </p:cNvPr>
          <p:cNvSpPr/>
          <p:nvPr/>
        </p:nvSpPr>
        <p:spPr>
          <a:xfrm>
            <a:off x="9403133" y="2932536"/>
            <a:ext cx="7547710" cy="586993"/>
          </a:xfrm>
          <a:prstGeom prst="leftRightArrow">
            <a:avLst>
              <a:gd name="adj1" fmla="val 75000"/>
              <a:gd name="adj2" fmla="val 75540"/>
            </a:avLst>
          </a:prstGeom>
          <a:solidFill>
            <a:srgbClr val="033266"/>
          </a:solidFill>
          <a:ln w="12700" cap="flat" cmpd="sng" algn="ctr">
            <a:noFill/>
            <a:prstDash val="solid"/>
            <a:miter lim="800000"/>
          </a:ln>
          <a:effectLst/>
          <a:sp3d>
            <a:bevelT w="165100" h="12700"/>
          </a:sp3d>
          <a:extLst>
            <a:ext uri="{53640926-AAD7-44D8-BBD7-CCE9431645EC}">
              <a14:shadowObscured xmlns:a14="http://schemas.microsoft.com/office/drawing/2010/main" val="1"/>
            </a:ext>
          </a:extLst>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a:ln>
                  <a:noFill/>
                </a:ln>
                <a:solidFill>
                  <a:srgbClr val="FFFFFF"/>
                </a:solidFill>
                <a:effectLst/>
                <a:uLnTx/>
                <a:uFillTx/>
                <a:latin typeface="Arial" panose="020B0604020202020204"/>
                <a:ea typeface="+mn-ea"/>
                <a:cs typeface="+mn-cs"/>
              </a:rPr>
              <a:t>Result Analysis </a:t>
            </a:r>
          </a:p>
        </p:txBody>
      </p:sp>
      <p:sp>
        <p:nvSpPr>
          <p:cNvPr id="12" name="TextBox 11">
            <a:extLst>
              <a:ext uri="{FF2B5EF4-FFF2-40B4-BE49-F238E27FC236}">
                <a16:creationId xmlns:a16="http://schemas.microsoft.com/office/drawing/2014/main" id="{F5754CEE-CACE-4A67-A4BC-D783950C3370}"/>
              </a:ext>
            </a:extLst>
          </p:cNvPr>
          <p:cNvSpPr txBox="1"/>
          <p:nvPr/>
        </p:nvSpPr>
        <p:spPr>
          <a:xfrm>
            <a:off x="9288963" y="3667412"/>
            <a:ext cx="7776051" cy="6093976"/>
          </a:xfrm>
          <a:prstGeom prst="rect">
            <a:avLst/>
          </a:prstGeom>
          <a:noFill/>
        </p:spPr>
        <p:txBody>
          <a:bodyPr wrap="square" rtlCol="0">
            <a:spAutoFit/>
          </a:bodyPr>
          <a:lstStyle/>
          <a:p>
            <a:pPr marL="285750" indent="-285750" algn="just">
              <a:buFont typeface="Arial" panose="020B0604020202020204" pitchFamily="34" charset="0"/>
              <a:buChar char="•"/>
            </a:pPr>
            <a:r>
              <a:rPr lang="en-US" sz="1500">
                <a:latin typeface="Arial" panose="020B0604020202020204" pitchFamily="34" charset="0"/>
                <a:cs typeface="Arial" panose="020B0604020202020204" pitchFamily="34" charset="0"/>
              </a:rPr>
              <a:t>By running the Logistic Regression model to predict the acceptance of customers to marketing campaigns, we achieved an </a:t>
            </a:r>
            <a:r>
              <a:rPr lang="en-US" sz="1500" b="1" u="sng">
                <a:latin typeface="Arial" panose="020B0604020202020204" pitchFamily="34" charset="0"/>
                <a:cs typeface="Arial" panose="020B0604020202020204" pitchFamily="34" charset="0"/>
              </a:rPr>
              <a:t>Accuracy of 86.47%</a:t>
            </a:r>
            <a:r>
              <a:rPr lang="en-US" sz="1500">
                <a:latin typeface="Arial" panose="020B0604020202020204" pitchFamily="34" charset="0"/>
                <a:cs typeface="Arial" panose="020B0604020202020204" pitchFamily="34" charset="0"/>
              </a:rPr>
              <a:t>, </a:t>
            </a:r>
            <a:r>
              <a:rPr lang="en-US" sz="1500" b="1" u="sng">
                <a:latin typeface="Arial" panose="020B0604020202020204" pitchFamily="34" charset="0"/>
                <a:cs typeface="Arial" panose="020B0604020202020204" pitchFamily="34" charset="0"/>
              </a:rPr>
              <a:t>Sensitivity of 97.17% </a:t>
            </a:r>
            <a:r>
              <a:rPr lang="en-US" sz="1500">
                <a:latin typeface="Arial" panose="020B0604020202020204" pitchFamily="34" charset="0"/>
                <a:cs typeface="Arial" panose="020B0604020202020204" pitchFamily="34" charset="0"/>
              </a:rPr>
              <a:t>and a </a:t>
            </a:r>
            <a:r>
              <a:rPr lang="en-US" sz="1500" b="1" u="sng">
                <a:latin typeface="Arial" panose="020B0604020202020204" pitchFamily="34" charset="0"/>
                <a:cs typeface="Arial" panose="020B0604020202020204" pitchFamily="34" charset="0"/>
              </a:rPr>
              <a:t>Specificity of 26%</a:t>
            </a:r>
          </a:p>
          <a:p>
            <a:pPr algn="just"/>
            <a:endParaRPr lang="en-US" sz="1500" b="1" u="sng">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1500">
                <a:latin typeface="Arial" panose="020B0604020202020204" pitchFamily="34" charset="0"/>
                <a:cs typeface="Arial" panose="020B0604020202020204" pitchFamily="34" charset="0"/>
              </a:rPr>
              <a:t>The Confusion Matrix and its key statistics revealed that the model exhibits high accuracy, primarily driven by a high true negative rate </a:t>
            </a:r>
          </a:p>
          <a:p>
            <a:pPr algn="just"/>
            <a:endParaRPr lang="en-US" sz="150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1500">
                <a:latin typeface="Arial" panose="020B0604020202020204" pitchFamily="34" charset="0"/>
                <a:cs typeface="Arial" panose="020B0604020202020204" pitchFamily="34" charset="0"/>
              </a:rPr>
              <a:t>However, there is a notable imbalance, with high sensitivity but low specificity. This suggests a strong ability to identify actual positive responses but challenges in correctly identifying non-responses</a:t>
            </a:r>
          </a:p>
          <a:p>
            <a:pPr algn="just"/>
            <a:endParaRPr lang="en-US" sz="150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1500">
                <a:effectLst/>
                <a:latin typeface="Arial" panose="020B0604020202020204" pitchFamily="34" charset="0"/>
                <a:ea typeface="Calibri" panose="020F0502020204030204" pitchFamily="34" charset="0"/>
                <a:cs typeface="Arial" panose="020B0604020202020204" pitchFamily="34" charset="0"/>
              </a:rPr>
              <a:t>Furthermore, the predictor variables </a:t>
            </a:r>
            <a:r>
              <a:rPr lang="en-US" sz="1500" err="1">
                <a:effectLst/>
                <a:latin typeface="Arial" panose="020B0604020202020204" pitchFamily="34" charset="0"/>
                <a:ea typeface="Calibri" panose="020F0502020204030204" pitchFamily="34" charset="0"/>
                <a:cs typeface="Arial" panose="020B0604020202020204" pitchFamily="34" charset="0"/>
              </a:rPr>
              <a:t>AcceptedCmp3</a:t>
            </a:r>
            <a:r>
              <a:rPr lang="en-US" sz="1500">
                <a:latin typeface="Arial" panose="020B0604020202020204" pitchFamily="34" charset="0"/>
                <a:ea typeface="Calibri" panose="020F0502020204030204" pitchFamily="34" charset="0"/>
                <a:cs typeface="Arial" panose="020B0604020202020204" pitchFamily="34" charset="0"/>
              </a:rPr>
              <a:t>, </a:t>
            </a:r>
            <a:r>
              <a:rPr lang="en-US" sz="1500" err="1">
                <a:effectLst/>
                <a:latin typeface="Arial" panose="020B0604020202020204" pitchFamily="34" charset="0"/>
                <a:ea typeface="Calibri" panose="020F0502020204030204" pitchFamily="34" charset="0"/>
                <a:cs typeface="Arial" panose="020B0604020202020204" pitchFamily="34" charset="0"/>
              </a:rPr>
              <a:t>AcceptedCmp5</a:t>
            </a:r>
            <a:r>
              <a:rPr lang="en-US" sz="1500">
                <a:effectLst/>
                <a:latin typeface="Arial" panose="020B0604020202020204" pitchFamily="34" charset="0"/>
                <a:ea typeface="Calibri" panose="020F0502020204030204" pitchFamily="34" charset="0"/>
                <a:cs typeface="Arial" panose="020B0604020202020204" pitchFamily="34" charset="0"/>
              </a:rPr>
              <a:t>, </a:t>
            </a:r>
            <a:r>
              <a:rPr lang="en-US" sz="1500" err="1">
                <a:effectLst/>
                <a:latin typeface="Arial" panose="020B0604020202020204" pitchFamily="34" charset="0"/>
                <a:ea typeface="Calibri" panose="020F0502020204030204" pitchFamily="34" charset="0"/>
                <a:cs typeface="Arial" panose="020B0604020202020204" pitchFamily="34" charset="0"/>
              </a:rPr>
              <a:t>AcceptedCmp1</a:t>
            </a:r>
            <a:r>
              <a:rPr lang="en-US" sz="1500">
                <a:effectLst/>
                <a:latin typeface="Arial" panose="020B0604020202020204" pitchFamily="34" charset="0"/>
                <a:ea typeface="Calibri" panose="020F0502020204030204" pitchFamily="34" charset="0"/>
                <a:cs typeface="Arial" panose="020B0604020202020204" pitchFamily="34" charset="0"/>
              </a:rPr>
              <a:t>, </a:t>
            </a:r>
            <a:r>
              <a:rPr lang="en-US" sz="1500" err="1">
                <a:effectLst/>
                <a:latin typeface="Arial" panose="020B0604020202020204" pitchFamily="34" charset="0"/>
                <a:ea typeface="Calibri" panose="020F0502020204030204" pitchFamily="34" charset="0"/>
                <a:cs typeface="Arial" panose="020B0604020202020204" pitchFamily="34" charset="0"/>
              </a:rPr>
              <a:t>NumStorePurchases</a:t>
            </a:r>
            <a:r>
              <a:rPr lang="en-US" sz="1500">
                <a:effectLst/>
                <a:latin typeface="Arial" panose="020B0604020202020204" pitchFamily="34" charset="0"/>
                <a:ea typeface="Calibri" panose="020F0502020204030204" pitchFamily="34" charset="0"/>
                <a:cs typeface="Arial" panose="020B0604020202020204" pitchFamily="34" charset="0"/>
              </a:rPr>
              <a:t> and </a:t>
            </a:r>
            <a:r>
              <a:rPr lang="en-US" sz="1500" err="1">
                <a:effectLst/>
                <a:latin typeface="Arial" panose="020B0604020202020204" pitchFamily="34" charset="0"/>
                <a:ea typeface="Calibri" panose="020F0502020204030204" pitchFamily="34" charset="0"/>
                <a:cs typeface="Arial" panose="020B0604020202020204" pitchFamily="34" charset="0"/>
              </a:rPr>
              <a:t>NumWebPurchases</a:t>
            </a:r>
            <a:r>
              <a:rPr lang="en-US" sz="1500">
                <a:effectLst/>
                <a:latin typeface="Arial" panose="020B0604020202020204" pitchFamily="34" charset="0"/>
                <a:ea typeface="Calibri" panose="020F0502020204030204" pitchFamily="34" charset="0"/>
                <a:cs typeface="Arial" panose="020B0604020202020204" pitchFamily="34" charset="0"/>
              </a:rPr>
              <a:t> are the top 5 important predictor variables that influence the response rate to the campaign as seen in from the graph</a:t>
            </a:r>
          </a:p>
          <a:p>
            <a:pPr algn="just"/>
            <a:endParaRPr lang="en-US" sz="1500">
              <a:effectLst/>
              <a:latin typeface="Arial" panose="020B0604020202020204" pitchFamily="34" charset="0"/>
              <a:ea typeface="Calibri" panose="020F0502020204030204" pitchFamily="34" charset="0"/>
              <a:cs typeface="Arial" panose="020B0604020202020204" pitchFamily="34" charset="0"/>
            </a:endParaRPr>
          </a:p>
          <a:p>
            <a:pPr marL="285750" indent="-285750" algn="just">
              <a:buFont typeface="Arial" panose="020B0604020202020204" pitchFamily="34" charset="0"/>
              <a:buChar char="•"/>
            </a:pPr>
            <a:r>
              <a:rPr lang="en-US" sz="1500">
                <a:latin typeface="Arial" panose="020B0604020202020204" pitchFamily="34" charset="0"/>
                <a:ea typeface="Calibri" panose="020F0502020204030204" pitchFamily="34" charset="0"/>
                <a:cs typeface="Arial" panose="020B0604020202020204" pitchFamily="34" charset="0"/>
              </a:rPr>
              <a:t>The above 5 variables have a good Odds Ratio and are also statistically significant as seen in the coefficient table</a:t>
            </a:r>
            <a:endParaRPr lang="en-US" sz="1500">
              <a:effectLst/>
              <a:latin typeface="Arial" panose="020B0604020202020204" pitchFamily="34" charset="0"/>
              <a:ea typeface="Calibri" panose="020F0502020204030204" pitchFamily="34" charset="0"/>
              <a:cs typeface="Arial" panose="020B0604020202020204" pitchFamily="34" charset="0"/>
            </a:endParaRPr>
          </a:p>
          <a:p>
            <a:pPr marL="285750" indent="-285750" algn="just">
              <a:buFont typeface="Arial" panose="020B0604020202020204" pitchFamily="34" charset="0"/>
              <a:buChar char="•"/>
            </a:pPr>
            <a:r>
              <a:rPr lang="en-US" sz="1500">
                <a:effectLst/>
                <a:latin typeface="Arial" panose="020B0604020202020204" pitchFamily="34" charset="0"/>
                <a:ea typeface="Calibri" panose="020F0502020204030204" pitchFamily="34" charset="0"/>
                <a:cs typeface="Arial" panose="020B0604020202020204" pitchFamily="34" charset="0"/>
              </a:rPr>
              <a:t>From this we can infer that the person is most likely to accept the offer in the 3</a:t>
            </a:r>
            <a:r>
              <a:rPr lang="en-US" sz="1500" baseline="30000">
                <a:effectLst/>
                <a:latin typeface="Arial" panose="020B0604020202020204" pitchFamily="34" charset="0"/>
                <a:ea typeface="Calibri" panose="020F0502020204030204" pitchFamily="34" charset="0"/>
                <a:cs typeface="Arial" panose="020B0604020202020204" pitchFamily="34" charset="0"/>
              </a:rPr>
              <a:t>rd</a:t>
            </a:r>
            <a:r>
              <a:rPr lang="en-US" sz="1500">
                <a:effectLst/>
                <a:latin typeface="Arial" panose="020B0604020202020204" pitchFamily="34" charset="0"/>
                <a:ea typeface="Calibri" panose="020F0502020204030204" pitchFamily="34" charset="0"/>
                <a:cs typeface="Arial" panose="020B0604020202020204" pitchFamily="34" charset="0"/>
              </a:rPr>
              <a:t> marketing campaign</a:t>
            </a:r>
          </a:p>
          <a:p>
            <a:pPr algn="just"/>
            <a:endParaRPr lang="en-US" sz="1500">
              <a:effectLst/>
              <a:latin typeface="Arial" panose="020B0604020202020204" pitchFamily="34" charset="0"/>
              <a:ea typeface="Calibri" panose="020F0502020204030204" pitchFamily="34" charset="0"/>
              <a:cs typeface="Arial" panose="020B0604020202020204" pitchFamily="34" charset="0"/>
            </a:endParaRPr>
          </a:p>
          <a:p>
            <a:pPr marL="285750" indent="-285750" algn="just">
              <a:buFont typeface="Arial" panose="020B0604020202020204" pitchFamily="34" charset="0"/>
              <a:buChar char="•"/>
            </a:pPr>
            <a:r>
              <a:rPr lang="en-US" sz="1500">
                <a:effectLst/>
                <a:latin typeface="Arial" panose="020B0604020202020204" pitchFamily="34" charset="0"/>
                <a:ea typeface="Calibri" panose="020F0502020204030204" pitchFamily="34" charset="0"/>
                <a:cs typeface="Arial" panose="020B0604020202020204" pitchFamily="34" charset="0"/>
              </a:rPr>
              <a:t>These performance metrics guide marketers in understanding the model's strengths and weaknesses </a:t>
            </a:r>
          </a:p>
          <a:p>
            <a:pPr algn="just"/>
            <a:endParaRPr lang="en-US" sz="1500">
              <a:effectLst/>
              <a:latin typeface="Arial" panose="020B0604020202020204" pitchFamily="34" charset="0"/>
              <a:ea typeface="Calibri" panose="020F0502020204030204" pitchFamily="34" charset="0"/>
              <a:cs typeface="Arial" panose="020B0604020202020204" pitchFamily="34" charset="0"/>
            </a:endParaRPr>
          </a:p>
          <a:p>
            <a:pPr marL="285750" indent="-285750" algn="just">
              <a:buFont typeface="Arial" panose="020B0604020202020204" pitchFamily="34" charset="0"/>
              <a:buChar char="•"/>
            </a:pPr>
            <a:r>
              <a:rPr lang="en-US" sz="1500">
                <a:latin typeface="Arial" panose="020B0604020202020204" pitchFamily="34" charset="0"/>
                <a:ea typeface="Calibri" panose="020F0502020204030204" pitchFamily="34" charset="0"/>
                <a:cs typeface="Arial" panose="020B0604020202020204" pitchFamily="34" charset="0"/>
              </a:rPr>
              <a:t>They </a:t>
            </a:r>
            <a:r>
              <a:rPr lang="en-US" sz="1500">
                <a:effectLst/>
                <a:latin typeface="Arial" panose="020B0604020202020204" pitchFamily="34" charset="0"/>
                <a:ea typeface="Calibri" panose="020F0502020204030204" pitchFamily="34" charset="0"/>
                <a:cs typeface="Arial" panose="020B0604020202020204" pitchFamily="34" charset="0"/>
              </a:rPr>
              <a:t>also serve as a basis for refining strategies, ensuring a focus on customers most likely to respond positively to campaigns.</a:t>
            </a:r>
            <a:endParaRPr lang="en-US" sz="150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8C252832-75D1-AB0C-49D9-977922986C09}"/>
              </a:ext>
            </a:extLst>
          </p:cNvPr>
          <p:cNvSpPr txBox="1"/>
          <p:nvPr/>
        </p:nvSpPr>
        <p:spPr>
          <a:xfrm>
            <a:off x="1780530" y="9098559"/>
            <a:ext cx="5969312" cy="369332"/>
          </a:xfrm>
          <a:prstGeom prst="rect">
            <a:avLst/>
          </a:prstGeom>
          <a:noFill/>
        </p:spPr>
        <p:txBody>
          <a:bodyPr wrap="square" rtlCol="0">
            <a:spAutoFit/>
          </a:bodyPr>
          <a:lstStyle/>
          <a:p>
            <a:pPr algn="l"/>
            <a:r>
              <a:rPr lang="en-US" u="sng">
                <a:latin typeface="Arial" panose="020B0604020202020204" pitchFamily="34" charset="0"/>
                <a:cs typeface="Arial" panose="020B0604020202020204" pitchFamily="34" charset="0"/>
              </a:rPr>
              <a:t>Variables of Importance affecting Customer Acceptance</a:t>
            </a:r>
            <a:endParaRPr lang="en-US" sz="1800" u="sng">
              <a:latin typeface="Arial" panose="020B0604020202020204" pitchFamily="34" charset="0"/>
              <a:cs typeface="Arial" panose="020B0604020202020204" pitchFamily="34" charset="0"/>
            </a:endParaRPr>
          </a:p>
        </p:txBody>
      </p:sp>
      <p:pic>
        <p:nvPicPr>
          <p:cNvPr id="53" name="Audio 52">
            <a:hlinkClick r:id="" action="ppaction://media"/>
            <a:extLst>
              <a:ext uri="{FF2B5EF4-FFF2-40B4-BE49-F238E27FC236}">
                <a16:creationId xmlns:a16="http://schemas.microsoft.com/office/drawing/2014/main" id="{90F72B07-D835-2038-88D8-BDF7D57AD31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3" t="-266613" r="-266613" b="-266613"/>
          <a:stretch>
            <a:fillRect/>
          </a:stretch>
        </p:blipFill>
        <p:spPr>
          <a:xfrm>
            <a:off x="16050006" y="7423968"/>
            <a:ext cx="3086100" cy="3086100"/>
          </a:xfrm>
          <a:prstGeom prst="ellipse">
            <a:avLst/>
          </a:prstGeom>
        </p:spPr>
      </p:pic>
    </p:spTree>
    <p:extLst>
      <p:ext uri="{BB962C8B-B14F-4D97-AF65-F5344CB8AC3E}">
        <p14:creationId xmlns:p14="http://schemas.microsoft.com/office/powerpoint/2010/main" val="632053076"/>
      </p:ext>
    </p:extLst>
  </p:cSld>
  <p:clrMapOvr>
    <a:masterClrMapping/>
  </p:clrMapOvr>
  <mc:AlternateContent xmlns:mc="http://schemas.openxmlformats.org/markup-compatibility/2006" xmlns:p14="http://schemas.microsoft.com/office/powerpoint/2010/main">
    <mc:Choice Requires="p14">
      <p:transition spd="slow" p14:dur="2000" advTm="203134"/>
    </mc:Choice>
    <mc:Fallback xmlns="">
      <p:transition spd="slow" advTm="203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p:cTn id="7" fill="hold" display="0">
                  <p:stCondLst>
                    <p:cond delay="indefinite"/>
                  </p:stCondLst>
                  <p:endCondLst>
                    <p:cond evt="onStopAudio" delay="0">
                      <p:tgtEl>
                        <p:sldTgt/>
                      </p:tgtEl>
                    </p:cond>
                  </p:endCondLst>
                </p:cTn>
                <p:tgtEl>
                  <p:spTgt spid="5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Freeform 2"/>
          <p:cNvSpPr/>
          <p:nvPr/>
        </p:nvSpPr>
        <p:spPr>
          <a:xfrm>
            <a:off x="8824471" y="-611137"/>
            <a:ext cx="15134786" cy="15885749"/>
          </a:xfrm>
          <a:custGeom>
            <a:avLst/>
            <a:gdLst/>
            <a:ahLst/>
            <a:cxnLst/>
            <a:rect l="l" t="t" r="r" b="b"/>
            <a:pathLst>
              <a:path w="15134786" h="15885749">
                <a:moveTo>
                  <a:pt x="0" y="0"/>
                </a:moveTo>
                <a:lnTo>
                  <a:pt x="15134786" y="0"/>
                </a:lnTo>
                <a:lnTo>
                  <a:pt x="15134786" y="15885749"/>
                </a:lnTo>
                <a:lnTo>
                  <a:pt x="0" y="15885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412189" y="-2487412"/>
            <a:ext cx="13832787" cy="14519147"/>
          </a:xfrm>
          <a:custGeom>
            <a:avLst/>
            <a:gdLst/>
            <a:ahLst/>
            <a:cxnLst/>
            <a:rect l="l" t="t" r="r" b="b"/>
            <a:pathLst>
              <a:path w="13832787" h="14519147">
                <a:moveTo>
                  <a:pt x="0" y="0"/>
                </a:moveTo>
                <a:lnTo>
                  <a:pt x="13832787" y="0"/>
                </a:lnTo>
                <a:lnTo>
                  <a:pt x="13832787" y="14519147"/>
                </a:lnTo>
                <a:lnTo>
                  <a:pt x="0" y="145191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4" name="Group 4"/>
          <p:cNvGrpSpPr/>
          <p:nvPr/>
        </p:nvGrpSpPr>
        <p:grpSpPr>
          <a:xfrm>
            <a:off x="2745686" y="2343959"/>
            <a:ext cx="12776509" cy="4856409"/>
            <a:chOff x="0" y="0"/>
            <a:chExt cx="3365006" cy="1279054"/>
          </a:xfrm>
          <a:solidFill>
            <a:srgbClr val="084C6E"/>
          </a:solidFill>
        </p:grpSpPr>
        <p:sp>
          <p:nvSpPr>
            <p:cNvPr id="5" name="Freeform 5"/>
            <p:cNvSpPr/>
            <p:nvPr/>
          </p:nvSpPr>
          <p:spPr>
            <a:xfrm>
              <a:off x="0" y="0"/>
              <a:ext cx="3365006" cy="1279054"/>
            </a:xfrm>
            <a:custGeom>
              <a:avLst/>
              <a:gdLst/>
              <a:ahLst/>
              <a:cxnLst/>
              <a:rect l="l" t="t" r="r" b="b"/>
              <a:pathLst>
                <a:path w="3365006" h="1279054">
                  <a:moveTo>
                    <a:pt x="0" y="0"/>
                  </a:moveTo>
                  <a:lnTo>
                    <a:pt x="3365006" y="0"/>
                  </a:lnTo>
                  <a:lnTo>
                    <a:pt x="3365006" y="1279054"/>
                  </a:lnTo>
                  <a:lnTo>
                    <a:pt x="0" y="1279054"/>
                  </a:lnTo>
                  <a:close/>
                </a:path>
              </a:pathLst>
            </a:custGeom>
            <a:grpFill/>
            <a:ln w="38100" cap="sq">
              <a:solidFill>
                <a:srgbClr val="FFFFFF"/>
              </a:solidFill>
              <a:prstDash val="solid"/>
              <a:miter/>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TextBox 6"/>
            <p:cNvSpPr txBox="1"/>
            <p:nvPr/>
          </p:nvSpPr>
          <p:spPr>
            <a:xfrm>
              <a:off x="56749" y="69225"/>
              <a:ext cx="812800" cy="841375"/>
            </a:xfrm>
            <a:prstGeom prst="rect">
              <a:avLst/>
            </a:prstGeom>
            <a:grpFill/>
          </p:spPr>
          <p:txBody>
            <a:bodyPr lIns="50800" tIns="50800" rIns="50800" bIns="50800" rtlCol="0" anchor="ctr"/>
            <a:lstStyle/>
            <a:p>
              <a:pPr marL="0" marR="0" lvl="0" indent="0" algn="ctr" defTabSz="914400" rtl="0" eaLnBrk="1" fontAlgn="auto" latinLnBrk="0" hangingPunct="1">
                <a:lnSpc>
                  <a:spcPts val="259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7" name="TextBox 7"/>
          <p:cNvSpPr txBox="1"/>
          <p:nvPr/>
        </p:nvSpPr>
        <p:spPr>
          <a:xfrm>
            <a:off x="2961156" y="2289496"/>
            <a:ext cx="12561040" cy="4630050"/>
          </a:xfrm>
          <a:prstGeom prst="rect">
            <a:avLst/>
          </a:prstGeom>
        </p:spPr>
        <p:txBody>
          <a:bodyPr wrap="square" lIns="0" tIns="0" rIns="0" bIns="0" rtlCol="0" anchor="ctr">
            <a:spAutoFit/>
          </a:bodyPr>
          <a:lstStyle/>
          <a:p>
            <a:pPr lvl="0" algn="ctr">
              <a:lnSpc>
                <a:spcPts val="9283"/>
              </a:lnSpc>
              <a:defRPr/>
            </a:pPr>
            <a:r>
              <a:rPr lang="en-GB" sz="5400" b="1">
                <a:solidFill>
                  <a:srgbClr val="FFFFFF"/>
                </a:solidFill>
                <a:latin typeface="Arial"/>
                <a:cs typeface="Arial"/>
              </a:rPr>
              <a:t>How is Customer Response to Marketing Campaign related to the Recency of customer’s Last Purchase? </a:t>
            </a:r>
          </a:p>
        </p:txBody>
      </p:sp>
    </p:spTree>
    <p:extLst>
      <p:ext uri="{BB962C8B-B14F-4D97-AF65-F5344CB8AC3E}">
        <p14:creationId xmlns:p14="http://schemas.microsoft.com/office/powerpoint/2010/main" val="15082903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a:ea typeface="+mn-lt"/>
                <a:cs typeface="+mn-lt"/>
              </a:rPr>
              <a:t>Delving into Customer’s Last Purchase and Response to Campaigns</a:t>
            </a:r>
            <a:endParaRPr lang="en-US" b="1">
              <a:cs typeface="Calibri"/>
            </a:endParaRPr>
          </a:p>
        </p:txBody>
      </p:sp>
      <p:sp>
        <p:nvSpPr>
          <p:cNvPr id="2" name="TextBox 1">
            <a:extLst>
              <a:ext uri="{FF2B5EF4-FFF2-40B4-BE49-F238E27FC236}">
                <a16:creationId xmlns:a16="http://schemas.microsoft.com/office/drawing/2014/main" id="{DB09B4EF-445E-79C2-CB3B-AE9FB95AB64E}"/>
              </a:ext>
            </a:extLst>
          </p:cNvPr>
          <p:cNvSpPr txBox="1"/>
          <p:nvPr/>
        </p:nvSpPr>
        <p:spPr>
          <a:xfrm>
            <a:off x="1327896" y="1605243"/>
            <a:ext cx="14573249"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Font typeface="Arial"/>
              <a:buChar char="•"/>
            </a:pPr>
            <a:r>
              <a:rPr lang="en-US" sz="2400">
                <a:latin typeface="Arial"/>
                <a:ea typeface="+mn-lt"/>
                <a:cs typeface="+mn-lt"/>
              </a:rPr>
              <a:t>The relationship between a customer's response to a marketing campaign and the recency of their last purchase is a critical aspect for marketers. It helps understand if recent purchases influence campaign engagement.</a:t>
            </a:r>
            <a:endParaRPr lang="en-US"/>
          </a:p>
          <a:p>
            <a:pPr marL="342900" indent="-342900" algn="just">
              <a:buFont typeface="Arial"/>
              <a:buChar char="•"/>
            </a:pPr>
            <a:endParaRPr lang="en-US" sz="2400">
              <a:latin typeface="Arial"/>
              <a:ea typeface="+mn-lt"/>
              <a:cs typeface="+mn-lt"/>
            </a:endParaRPr>
          </a:p>
          <a:p>
            <a:pPr marL="342900" indent="-342900" algn="just">
              <a:buFont typeface="Arial"/>
              <a:buChar char="•"/>
            </a:pPr>
            <a:r>
              <a:rPr lang="en-US" sz="2400">
                <a:latin typeface="Arial"/>
                <a:ea typeface="+mn-lt"/>
                <a:cs typeface="+mn-lt"/>
              </a:rPr>
              <a:t> This connection can indicate how likely customers are to respond positively to a marketing effort based on how recently they made a purchase. Understanding this link is pivotal in optimizing marketing strategies, as it informs when to launch campaigns for maximum impact. </a:t>
            </a:r>
          </a:p>
          <a:p>
            <a:pPr marL="342900" indent="-342900" algn="just">
              <a:buFont typeface="Arial"/>
              <a:buChar char="•"/>
            </a:pPr>
            <a:endParaRPr lang="en-US" sz="2400">
              <a:latin typeface="Arial"/>
              <a:ea typeface="+mn-lt"/>
              <a:cs typeface="+mn-lt"/>
            </a:endParaRPr>
          </a:p>
          <a:p>
            <a:pPr marL="342900" indent="-342900" algn="just">
              <a:buFont typeface="Arial"/>
              <a:buChar char="•"/>
            </a:pPr>
            <a:r>
              <a:rPr lang="en-US" sz="2400">
                <a:latin typeface="Arial"/>
                <a:ea typeface="+mn-lt"/>
                <a:cs typeface="+mn-lt"/>
              </a:rPr>
              <a:t>For instance, if recent purchases strongly correlate with campaign responses, it suggests that targeting customers shortly after their last purchase might yield better engagement. </a:t>
            </a:r>
          </a:p>
          <a:p>
            <a:pPr marL="342900" indent="-342900" algn="just">
              <a:buFont typeface="Arial"/>
              <a:buChar char="•"/>
            </a:pPr>
            <a:endParaRPr lang="en-US" sz="2400">
              <a:latin typeface="Arial"/>
              <a:ea typeface="+mn-lt"/>
              <a:cs typeface="+mn-lt"/>
            </a:endParaRPr>
          </a:p>
          <a:p>
            <a:pPr marL="342900" indent="-342900" algn="just">
              <a:buFont typeface="Arial"/>
              <a:buChar char="•"/>
            </a:pPr>
            <a:r>
              <a:rPr lang="en-US" sz="2400">
                <a:latin typeface="Arial"/>
                <a:ea typeface="+mn-lt"/>
                <a:cs typeface="+mn-lt"/>
              </a:rPr>
              <a:t>Conversely, if there's no strong association, it indicates that other factors besides recency might be more influential in driving campaign responses. This insight allows marketers to time their campaigns effectively and tailor their approach to engage customers more efficiently.</a:t>
            </a:r>
          </a:p>
          <a:p>
            <a:pPr marL="342900" indent="-342900" algn="just">
              <a:buFont typeface="Arial"/>
              <a:buChar char="•"/>
            </a:pPr>
            <a:endParaRPr lang="en-US" sz="2400">
              <a:latin typeface="Arial"/>
              <a:cs typeface="Calibri"/>
            </a:endParaRPr>
          </a:p>
          <a:p>
            <a:pPr marL="342900" indent="-342900" algn="just">
              <a:buFont typeface="Arial"/>
              <a:buChar char="•"/>
            </a:pPr>
            <a:r>
              <a:rPr lang="en-US" sz="2400">
                <a:latin typeface="Arial"/>
                <a:cs typeface="Calibri"/>
              </a:rPr>
              <a:t>We will analyze this relationship further using </a:t>
            </a:r>
            <a:r>
              <a:rPr lang="en-US" sz="2400">
                <a:latin typeface="Arial"/>
                <a:ea typeface="+mn-lt"/>
                <a:cs typeface="+mn-lt"/>
              </a:rPr>
              <a:t>Fisher's Exact Test.</a:t>
            </a:r>
          </a:p>
        </p:txBody>
      </p:sp>
      <p:pic>
        <p:nvPicPr>
          <p:cNvPr id="4" name="Picture 3" descr="A person looking at a graph&#10;&#10;Description automatically generated">
            <a:extLst>
              <a:ext uri="{FF2B5EF4-FFF2-40B4-BE49-F238E27FC236}">
                <a16:creationId xmlns:a16="http://schemas.microsoft.com/office/drawing/2014/main" id="{C7888A84-6353-0D6E-E46A-978B3A1FFFE1}"/>
              </a:ext>
            </a:extLst>
          </p:cNvPr>
          <p:cNvPicPr>
            <a:picLocks noChangeAspect="1"/>
          </p:cNvPicPr>
          <p:nvPr/>
        </p:nvPicPr>
        <p:blipFill>
          <a:blip r:embed="rId3"/>
          <a:stretch>
            <a:fillRect/>
          </a:stretch>
        </p:blipFill>
        <p:spPr>
          <a:xfrm>
            <a:off x="13151224" y="6679827"/>
            <a:ext cx="3112993" cy="3129802"/>
          </a:xfrm>
          <a:prstGeom prst="rect">
            <a:avLst/>
          </a:prstGeom>
        </p:spPr>
      </p:pic>
    </p:spTree>
    <p:extLst>
      <p:ext uri="{BB962C8B-B14F-4D97-AF65-F5344CB8AC3E}">
        <p14:creationId xmlns:p14="http://schemas.microsoft.com/office/powerpoint/2010/main" val="40062173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2" name="TextBox 1">
            <a:extLst>
              <a:ext uri="{FF2B5EF4-FFF2-40B4-BE49-F238E27FC236}">
                <a16:creationId xmlns:a16="http://schemas.microsoft.com/office/drawing/2014/main" id="{CF415C1D-D88A-0AD6-D5F1-CED0D218EF17}"/>
              </a:ext>
            </a:extLst>
          </p:cNvPr>
          <p:cNvSpPr txBox="1"/>
          <p:nvPr/>
        </p:nvSpPr>
        <p:spPr>
          <a:xfrm>
            <a:off x="1365478" y="499982"/>
            <a:ext cx="1214485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400" b="1">
                <a:ea typeface="+mn-lt"/>
                <a:cs typeface="+mn-lt"/>
              </a:rPr>
              <a:t>Analysis and Outcome</a:t>
            </a:r>
          </a:p>
          <a:p>
            <a:pPr algn="just"/>
            <a:endParaRPr lang="en-US" sz="2800">
              <a:latin typeface="Arial"/>
              <a:cs typeface="Calibri"/>
            </a:endParaRPr>
          </a:p>
        </p:txBody>
      </p:sp>
      <p:graphicFrame>
        <p:nvGraphicFramePr>
          <p:cNvPr id="3" name="Table 2">
            <a:extLst>
              <a:ext uri="{FF2B5EF4-FFF2-40B4-BE49-F238E27FC236}">
                <a16:creationId xmlns:a16="http://schemas.microsoft.com/office/drawing/2014/main" id="{D9E5953E-8801-35BC-7536-B83915A1F29B}"/>
              </a:ext>
            </a:extLst>
          </p:cNvPr>
          <p:cNvGraphicFramePr>
            <a:graphicFrameLocks noGrp="1"/>
          </p:cNvGraphicFramePr>
          <p:nvPr>
            <p:extLst>
              <p:ext uri="{D42A27DB-BD31-4B8C-83A1-F6EECF244321}">
                <p14:modId xmlns:p14="http://schemas.microsoft.com/office/powerpoint/2010/main" val="4047092862"/>
              </p:ext>
            </p:extLst>
          </p:nvPr>
        </p:nvGraphicFramePr>
        <p:xfrm>
          <a:off x="1717526" y="1705693"/>
          <a:ext cx="14012529" cy="3065680"/>
        </p:xfrm>
        <a:graphic>
          <a:graphicData uri="http://schemas.openxmlformats.org/drawingml/2006/table">
            <a:tbl>
              <a:tblPr firstRow="1" bandRow="1">
                <a:tableStyleId>{69012ECD-51FC-41F1-AA8D-1B2483CD663E}</a:tableStyleId>
              </a:tblPr>
              <a:tblGrid>
                <a:gridCol w="7698586">
                  <a:extLst>
                    <a:ext uri="{9D8B030D-6E8A-4147-A177-3AD203B41FA5}">
                      <a16:colId xmlns:a16="http://schemas.microsoft.com/office/drawing/2014/main" val="2537784600"/>
                    </a:ext>
                  </a:extLst>
                </a:gridCol>
                <a:gridCol w="6313943">
                  <a:extLst>
                    <a:ext uri="{9D8B030D-6E8A-4147-A177-3AD203B41FA5}">
                      <a16:colId xmlns:a16="http://schemas.microsoft.com/office/drawing/2014/main" val="1016951770"/>
                    </a:ext>
                  </a:extLst>
                </a:gridCol>
              </a:tblGrid>
              <a:tr h="497312">
                <a:tc>
                  <a:txBody>
                    <a:bodyPr/>
                    <a:lstStyle/>
                    <a:p>
                      <a:r>
                        <a:rPr lang="en-US" sz="3200"/>
                        <a:t>Attribute </a:t>
                      </a: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026DBE"/>
                    </a:solidFill>
                  </a:tcPr>
                </a:tc>
                <a:tc>
                  <a:txBody>
                    <a:bodyPr/>
                    <a:lstStyle/>
                    <a:p>
                      <a:r>
                        <a:rPr lang="en-US" sz="3200"/>
                        <a:t>P- value</a:t>
                      </a:r>
                    </a:p>
                  </a:txBody>
                  <a:tcPr>
                    <a:lnL w="12700" cap="flat" cmpd="sng" algn="ctr">
                      <a:solidFill>
                        <a:schemeClr val="bg1">
                          <a:lumMod val="65000"/>
                        </a:schemeClr>
                      </a:solidFill>
                      <a:prstDash val="solid"/>
                      <a:round/>
                      <a:headEnd type="none" w="med" len="med"/>
                      <a:tailEnd type="none" w="med" len="med"/>
                    </a:lnL>
                    <a:solidFill>
                      <a:srgbClr val="026DBE"/>
                    </a:solidFill>
                  </a:tcPr>
                </a:tc>
                <a:extLst>
                  <a:ext uri="{0D108BD9-81ED-4DB2-BD59-A6C34878D82A}">
                    <a16:rowId xmlns:a16="http://schemas.microsoft.com/office/drawing/2014/main" val="4292061877"/>
                  </a:ext>
                </a:extLst>
              </a:tr>
              <a:tr h="497312">
                <a:tc>
                  <a:txBody>
                    <a:bodyPr/>
                    <a:lstStyle/>
                    <a:p>
                      <a:r>
                        <a:rPr lang="en-US" sz="2200"/>
                        <a:t>First Marketing Campaign</a:t>
                      </a:r>
                    </a:p>
                  </a:txBody>
                  <a:tcPr>
                    <a:lnR w="12700" cap="flat" cmpd="sng" algn="ctr">
                      <a:solidFill>
                        <a:schemeClr val="accent1"/>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tcPr>
                </a:tc>
                <a:tc>
                  <a:txBody>
                    <a:bodyPr/>
                    <a:lstStyle/>
                    <a:p>
                      <a:r>
                        <a:rPr lang="en-US" sz="2200"/>
                        <a:t>0.6574</a:t>
                      </a:r>
                    </a:p>
                  </a:txBody>
                  <a:tcPr>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2968533907"/>
                  </a:ext>
                </a:extLst>
              </a:tr>
              <a:tr h="497312">
                <a:tc>
                  <a:txBody>
                    <a:bodyPr/>
                    <a:lstStyle/>
                    <a:p>
                      <a:pPr lvl="0">
                        <a:buNone/>
                      </a:pPr>
                      <a:r>
                        <a:rPr lang="en-US" sz="2200" b="0" u="none" strike="noStrike" noProof="0">
                          <a:solidFill>
                            <a:srgbClr val="000000"/>
                          </a:solidFill>
                        </a:rPr>
                        <a:t>Second Marketing Campaign</a:t>
                      </a:r>
                      <a:endParaRPr lang="en-US" sz="2200"/>
                    </a:p>
                  </a:txBody>
                  <a:tcPr>
                    <a:lnR w="12700" cap="flat" cmpd="sng" algn="ctr">
                      <a:solidFill>
                        <a:schemeClr val="accent1"/>
                      </a:solidFill>
                      <a:prstDash val="solid"/>
                      <a:round/>
                      <a:headEnd type="none" w="med" len="med"/>
                      <a:tailEnd type="none" w="med" len="med"/>
                    </a:lnR>
                  </a:tcPr>
                </a:tc>
                <a:tc>
                  <a:txBody>
                    <a:bodyPr/>
                    <a:lstStyle/>
                    <a:p>
                      <a:r>
                        <a:rPr lang="en-US" sz="2200"/>
                        <a:t>0.127</a:t>
                      </a:r>
                    </a:p>
                  </a:txBody>
                  <a:tcPr>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1353487083"/>
                  </a:ext>
                </a:extLst>
              </a:tr>
              <a:tr h="497312">
                <a:tc>
                  <a:txBody>
                    <a:bodyPr/>
                    <a:lstStyle/>
                    <a:p>
                      <a:pPr lvl="0">
                        <a:buNone/>
                      </a:pPr>
                      <a:r>
                        <a:rPr lang="en-US" sz="2200" b="0" u="none" strike="noStrike" noProof="0">
                          <a:solidFill>
                            <a:srgbClr val="000000"/>
                          </a:solidFill>
                        </a:rPr>
                        <a:t>Third Marketing Campaign</a:t>
                      </a:r>
                      <a:endParaRPr lang="en-US" sz="2200"/>
                    </a:p>
                  </a:txBody>
                  <a:tcPr>
                    <a:lnR w="12700" cap="flat" cmpd="sng" algn="ctr">
                      <a:solidFill>
                        <a:schemeClr val="accent1"/>
                      </a:solidFill>
                      <a:prstDash val="solid"/>
                      <a:round/>
                      <a:headEnd type="none" w="med" len="med"/>
                      <a:tailEnd type="none" w="med" len="med"/>
                    </a:lnR>
                  </a:tcPr>
                </a:tc>
                <a:tc>
                  <a:txBody>
                    <a:bodyPr/>
                    <a:lstStyle/>
                    <a:p>
                      <a:r>
                        <a:rPr lang="en-US" sz="2200"/>
                        <a:t>0.1614</a:t>
                      </a:r>
                    </a:p>
                  </a:txBody>
                  <a:tcPr>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20898006"/>
                  </a:ext>
                </a:extLst>
              </a:tr>
              <a:tr h="497312">
                <a:tc>
                  <a:txBody>
                    <a:bodyPr/>
                    <a:lstStyle/>
                    <a:p>
                      <a:pPr lvl="0">
                        <a:buNone/>
                      </a:pPr>
                      <a:r>
                        <a:rPr lang="en-US" sz="2200" b="0" u="none" strike="noStrike" noProof="0">
                          <a:solidFill>
                            <a:srgbClr val="000000"/>
                          </a:solidFill>
                        </a:rPr>
                        <a:t>Fourth Marketing Campaign</a:t>
                      </a:r>
                      <a:endParaRPr lang="en-US" sz="2200"/>
                    </a:p>
                  </a:txBody>
                  <a:tcPr>
                    <a:lnR w="12700" cap="flat" cmpd="sng" algn="ctr">
                      <a:solidFill>
                        <a:schemeClr val="accent1"/>
                      </a:solidFill>
                      <a:prstDash val="solid"/>
                      <a:round/>
                      <a:headEnd type="none" w="med" len="med"/>
                      <a:tailEnd type="none" w="med" len="med"/>
                    </a:lnR>
                  </a:tcPr>
                </a:tc>
                <a:tc>
                  <a:txBody>
                    <a:bodyPr/>
                    <a:lstStyle/>
                    <a:p>
                      <a:r>
                        <a:rPr lang="en-US" sz="2200"/>
                        <a:t>0.3355</a:t>
                      </a:r>
                    </a:p>
                  </a:txBody>
                  <a:tcPr>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1025691135"/>
                  </a:ext>
                </a:extLst>
              </a:tr>
              <a:tr h="497312">
                <a:tc>
                  <a:txBody>
                    <a:bodyPr/>
                    <a:lstStyle/>
                    <a:p>
                      <a:pPr lvl="0">
                        <a:buNone/>
                      </a:pPr>
                      <a:r>
                        <a:rPr lang="en-US" sz="2200" b="0" u="none" strike="noStrike" noProof="0">
                          <a:solidFill>
                            <a:srgbClr val="000000"/>
                          </a:solidFill>
                        </a:rPr>
                        <a:t>Fifth Marketing Campaign</a:t>
                      </a:r>
                      <a:endParaRPr lang="en-US" sz="2200"/>
                    </a:p>
                  </a:txBody>
                  <a:tcPr>
                    <a:lnR w="12700" cap="flat" cmpd="sng" algn="ctr">
                      <a:solidFill>
                        <a:schemeClr val="accent1"/>
                      </a:solidFill>
                      <a:prstDash val="solid"/>
                      <a:round/>
                      <a:headEnd type="none" w="med" len="med"/>
                      <a:tailEnd type="none" w="med" len="med"/>
                    </a:lnR>
                  </a:tcPr>
                </a:tc>
                <a:tc>
                  <a:txBody>
                    <a:bodyPr/>
                    <a:lstStyle/>
                    <a:p>
                      <a:r>
                        <a:rPr lang="en-US" sz="2200"/>
                        <a:t>0.6561</a:t>
                      </a:r>
                    </a:p>
                  </a:txBody>
                  <a:tcPr>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1332813997"/>
                  </a:ext>
                </a:extLst>
              </a:tr>
            </a:tbl>
          </a:graphicData>
        </a:graphic>
      </p:graphicFrame>
      <p:sp>
        <p:nvSpPr>
          <p:cNvPr id="4" name="TextBox 3">
            <a:extLst>
              <a:ext uri="{FF2B5EF4-FFF2-40B4-BE49-F238E27FC236}">
                <a16:creationId xmlns:a16="http://schemas.microsoft.com/office/drawing/2014/main" id="{CDFECED3-5845-8598-8734-12DB63831F3E}"/>
              </a:ext>
            </a:extLst>
          </p:cNvPr>
          <p:cNvSpPr txBox="1"/>
          <p:nvPr/>
        </p:nvSpPr>
        <p:spPr>
          <a:xfrm>
            <a:off x="1722903" y="4815726"/>
            <a:ext cx="15220388" cy="452431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endParaRPr lang="en-US" sz="2400">
              <a:solidFill>
                <a:srgbClr val="374151"/>
              </a:solidFill>
              <a:latin typeface="Arial"/>
              <a:ea typeface="+mn-lt"/>
              <a:cs typeface="+mn-lt"/>
            </a:endParaRPr>
          </a:p>
          <a:p>
            <a:pPr marL="285750" indent="-285750" algn="just">
              <a:buFont typeface="Arial"/>
              <a:buChar char="•"/>
            </a:pPr>
            <a:r>
              <a:rPr lang="en-US" sz="2400">
                <a:solidFill>
                  <a:srgbClr val="374151"/>
                </a:solidFill>
                <a:latin typeface="Arial"/>
                <a:ea typeface="+mn-lt"/>
                <a:cs typeface="+mn-lt"/>
              </a:rPr>
              <a:t>The results show no significant link between Acceptance of marketing campaigns 1,3,4, 5 and the recency of a customer's last purchase. </a:t>
            </a:r>
            <a:endParaRPr lang="en-US" sz="2400">
              <a:solidFill>
                <a:srgbClr val="000000"/>
              </a:solidFill>
              <a:latin typeface="Arial"/>
              <a:ea typeface="+mn-lt"/>
              <a:cs typeface="+mn-lt"/>
            </a:endParaRPr>
          </a:p>
          <a:p>
            <a:pPr marL="285750" indent="-285750" algn="just">
              <a:buFont typeface="Arial"/>
              <a:buChar char="•"/>
            </a:pPr>
            <a:r>
              <a:rPr lang="en-US" sz="2400">
                <a:solidFill>
                  <a:srgbClr val="374151"/>
                </a:solidFill>
                <a:latin typeface="Arial"/>
                <a:ea typeface="+mn-lt"/>
                <a:cs typeface="+mn-lt"/>
              </a:rPr>
              <a:t>This proves that the acceptance of the mentioned campaigns is not strongly associated with  last purchase timeline</a:t>
            </a:r>
            <a:endParaRPr lang="en-US" sz="2400">
              <a:solidFill>
                <a:srgbClr val="000000"/>
              </a:solidFill>
              <a:latin typeface="Arial"/>
              <a:ea typeface="+mn-lt"/>
              <a:cs typeface="+mn-lt"/>
            </a:endParaRPr>
          </a:p>
          <a:p>
            <a:pPr marL="285750" indent="-285750" algn="just">
              <a:buFont typeface="Arial"/>
              <a:buChar char="•"/>
            </a:pPr>
            <a:r>
              <a:rPr lang="en-US" sz="2400">
                <a:solidFill>
                  <a:srgbClr val="374151"/>
                </a:solidFill>
                <a:latin typeface="Arial"/>
                <a:ea typeface="+mn-lt"/>
                <a:cs typeface="+mn-lt"/>
              </a:rPr>
              <a:t>While Acceptance of Marketing Campaign 2 hinted at a possible association , further investigation is required to reach any conclusions. </a:t>
            </a:r>
            <a:endParaRPr lang="en-US" sz="2400">
              <a:solidFill>
                <a:srgbClr val="000000"/>
              </a:solidFill>
              <a:latin typeface="Arial"/>
              <a:ea typeface="+mn-lt"/>
              <a:cs typeface="+mn-lt"/>
            </a:endParaRPr>
          </a:p>
          <a:p>
            <a:pPr marL="285750" indent="-285750" algn="just">
              <a:buFont typeface="Arial"/>
              <a:buChar char="•"/>
            </a:pPr>
            <a:r>
              <a:rPr lang="en-US" sz="2400">
                <a:solidFill>
                  <a:srgbClr val="374151"/>
                </a:solidFill>
                <a:latin typeface="Arial"/>
                <a:ea typeface="+mn-lt"/>
                <a:cs typeface="+mn-lt"/>
              </a:rPr>
              <a:t>These results imply that these campaigns might not align optimally with recent purchase behavior. This emphasizes the need to consider factors beyond recency, like campaign content, channels, or preferences, to enhance overall campaign effectiveness.</a:t>
            </a:r>
          </a:p>
          <a:p>
            <a:pPr marL="285750" indent="-285750">
              <a:buFont typeface="Arial"/>
              <a:buChar char="•"/>
            </a:pPr>
            <a:endParaRPr lang="en-US" sz="2400">
              <a:solidFill>
                <a:srgbClr val="374151"/>
              </a:solidFill>
              <a:latin typeface="Arial"/>
              <a:ea typeface="+mn-lt"/>
              <a:cs typeface="+mn-lt"/>
            </a:endParaRPr>
          </a:p>
          <a:p>
            <a:pPr marL="285750" indent="-285750">
              <a:buFont typeface="Arial"/>
              <a:buChar char="•"/>
            </a:pPr>
            <a:endParaRPr lang="en-US" sz="2400">
              <a:latin typeface="Arial"/>
              <a:cs typeface="Calibri"/>
            </a:endParaRPr>
          </a:p>
        </p:txBody>
      </p:sp>
    </p:spTree>
    <p:extLst>
      <p:ext uri="{BB962C8B-B14F-4D97-AF65-F5344CB8AC3E}">
        <p14:creationId xmlns:p14="http://schemas.microsoft.com/office/powerpoint/2010/main" val="3730990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6BA0F2-50D2-4C09-8244-0E67C413E0EC}"/>
              </a:ext>
            </a:extLst>
          </p:cNvPr>
          <p:cNvSpPr>
            <a:spLocks noGrp="1" noChangeAspect="1"/>
          </p:cNvSpPr>
          <p:nvPr>
            <p:ph type="title"/>
          </p:nvPr>
        </p:nvSpPr>
        <p:spPr>
          <a:xfrm>
            <a:off x="822961" y="570907"/>
            <a:ext cx="4443032" cy="8956548"/>
          </a:xfrm>
        </p:spPr>
        <p:txBody>
          <a:bodyPr/>
          <a:lstStyle/>
          <a:p>
            <a:r>
              <a:rPr lang="en-US" sz="8000" b="1">
                <a:latin typeface="Arial" panose="020B0604020202020204" pitchFamily="34" charset="0"/>
                <a:cs typeface="Arial" panose="020B0604020202020204" pitchFamily="34" charset="0"/>
              </a:rPr>
              <a:t>Agenda</a:t>
            </a:r>
          </a:p>
        </p:txBody>
      </p:sp>
      <p:sp>
        <p:nvSpPr>
          <p:cNvPr id="3" name="Rectangle 2">
            <a:extLst>
              <a:ext uri="{FF2B5EF4-FFF2-40B4-BE49-F238E27FC236}">
                <a16:creationId xmlns:a16="http://schemas.microsoft.com/office/drawing/2014/main" id="{913E3DDA-34EF-44D9-A2F9-ECFB81D9CA40}"/>
              </a:ext>
            </a:extLst>
          </p:cNvPr>
          <p:cNvSpPr/>
          <p:nvPr/>
        </p:nvSpPr>
        <p:spPr>
          <a:xfrm>
            <a:off x="0" y="223520"/>
            <a:ext cx="6084277" cy="1006348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12">
            <a:extLst>
              <a:ext uri="{FF2B5EF4-FFF2-40B4-BE49-F238E27FC236}">
                <a16:creationId xmlns:a16="http://schemas.microsoft.com/office/drawing/2014/main" id="{F99A97A4-B66F-A0BE-8CBE-CBFBAEDBF6C5}"/>
              </a:ext>
            </a:extLst>
          </p:cNvPr>
          <p:cNvSpPr txBox="1"/>
          <p:nvPr/>
        </p:nvSpPr>
        <p:spPr>
          <a:xfrm>
            <a:off x="587109" y="4719637"/>
            <a:ext cx="4910058" cy="847725"/>
          </a:xfrm>
          <a:prstGeom prst="rect">
            <a:avLst/>
          </a:prstGeom>
        </p:spPr>
        <p:txBody>
          <a:bodyPr lIns="0" tIns="0" rIns="0" bIns="0" rtlCol="0" anchor="t">
            <a:spAutoFit/>
          </a:bodyPr>
          <a:lstStyle/>
          <a:p>
            <a:pPr marL="0" lvl="0" indent="0" algn="ctr">
              <a:lnSpc>
                <a:spcPts val="6616"/>
              </a:lnSpc>
              <a:spcBef>
                <a:spcPct val="0"/>
              </a:spcBef>
            </a:pPr>
            <a:r>
              <a:rPr lang="en-US" sz="5514" b="1">
                <a:solidFill>
                  <a:srgbClr val="FFFFFF"/>
                </a:solidFill>
                <a:latin typeface="Arial" panose="020B0604020202020204" pitchFamily="34" charset="0"/>
                <a:cs typeface="Arial" panose="020B0604020202020204" pitchFamily="34" charset="0"/>
              </a:rPr>
              <a:t>AGENDA</a:t>
            </a:r>
          </a:p>
        </p:txBody>
      </p:sp>
      <p:grpSp>
        <p:nvGrpSpPr>
          <p:cNvPr id="16" name="Group 15">
            <a:extLst>
              <a:ext uri="{FF2B5EF4-FFF2-40B4-BE49-F238E27FC236}">
                <a16:creationId xmlns:a16="http://schemas.microsoft.com/office/drawing/2014/main" id="{B4225E5F-FBA8-53D7-BBAD-96F85389F25F}"/>
              </a:ext>
            </a:extLst>
          </p:cNvPr>
          <p:cNvGrpSpPr/>
          <p:nvPr/>
        </p:nvGrpSpPr>
        <p:grpSpPr>
          <a:xfrm>
            <a:off x="7098967" y="213506"/>
            <a:ext cx="10156646" cy="9905984"/>
            <a:chOff x="6907238" y="231889"/>
            <a:chExt cx="10130498" cy="10942454"/>
          </a:xfrm>
        </p:grpSpPr>
        <p:grpSp>
          <p:nvGrpSpPr>
            <p:cNvPr id="28" name="Group 27">
              <a:extLst>
                <a:ext uri="{FF2B5EF4-FFF2-40B4-BE49-F238E27FC236}">
                  <a16:creationId xmlns:a16="http://schemas.microsoft.com/office/drawing/2014/main" id="{1F1CD129-1EC9-4C5D-B97C-1D97CA7678B3}"/>
                </a:ext>
              </a:extLst>
            </p:cNvPr>
            <p:cNvGrpSpPr/>
            <p:nvPr/>
          </p:nvGrpSpPr>
          <p:grpSpPr>
            <a:xfrm>
              <a:off x="6915194" y="231889"/>
              <a:ext cx="10122541" cy="1119232"/>
              <a:chOff x="4627562" y="533022"/>
              <a:chExt cx="7015161" cy="911890"/>
            </a:xfrm>
          </p:grpSpPr>
          <p:sp>
            <p:nvSpPr>
              <p:cNvPr id="29" name="Rectangle: Rounded Corners 28">
                <a:extLst>
                  <a:ext uri="{FF2B5EF4-FFF2-40B4-BE49-F238E27FC236}">
                    <a16:creationId xmlns:a16="http://schemas.microsoft.com/office/drawing/2014/main" id="{7E4354D5-354B-4486-B859-8F080B7BECDA}"/>
                  </a:ext>
                </a:extLst>
              </p:cNvPr>
              <p:cNvSpPr/>
              <p:nvPr/>
            </p:nvSpPr>
            <p:spPr>
              <a:xfrm>
                <a:off x="4627562" y="533022"/>
                <a:ext cx="7015161" cy="911890"/>
              </a:xfrm>
              <a:prstGeom prst="roundRect">
                <a:avLst>
                  <a:gd name="adj" fmla="val 50000"/>
                </a:avLst>
              </a:prstGeom>
              <a:solidFill>
                <a:srgbClr val="F4F3F3"/>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marL="1371600" lvl="1">
                  <a:spcBef>
                    <a:spcPts val="2250"/>
                  </a:spcBef>
                  <a:buClr>
                    <a:schemeClr val="tx2"/>
                  </a:buClr>
                  <a:buSzPct val="110000"/>
                </a:pPr>
                <a:r>
                  <a:rPr lang="en-US" sz="2700" b="1">
                    <a:solidFill>
                      <a:schemeClr val="tx1"/>
                    </a:solidFill>
                    <a:latin typeface="Arial"/>
                    <a:cs typeface="Arial"/>
                  </a:rPr>
                  <a:t>Team Members</a:t>
                </a:r>
              </a:p>
            </p:txBody>
          </p:sp>
          <p:sp>
            <p:nvSpPr>
              <p:cNvPr id="30" name="Flowchart: Connector 29">
                <a:extLst>
                  <a:ext uri="{FF2B5EF4-FFF2-40B4-BE49-F238E27FC236}">
                    <a16:creationId xmlns:a16="http://schemas.microsoft.com/office/drawing/2014/main" id="{C5F0FD08-4AD6-457D-B18A-E83D95F2B495}"/>
                  </a:ext>
                </a:extLst>
              </p:cNvPr>
              <p:cNvSpPr/>
              <p:nvPr/>
            </p:nvSpPr>
            <p:spPr>
              <a:xfrm>
                <a:off x="4627562" y="545328"/>
                <a:ext cx="773418" cy="887278"/>
              </a:xfrm>
              <a:prstGeom prst="flowChartConnector">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algn="ctr">
                  <a:spcBef>
                    <a:spcPts val="900"/>
                  </a:spcBef>
                </a:pPr>
                <a:r>
                  <a:rPr lang="en-US" sz="5400" b="1">
                    <a:solidFill>
                      <a:schemeClr val="tx1"/>
                    </a:solidFill>
                    <a:latin typeface="Arial" panose="020B0604020202020204" pitchFamily="34" charset="0"/>
                    <a:cs typeface="Arial" panose="020B0604020202020204" pitchFamily="34" charset="0"/>
                  </a:rPr>
                  <a:t>1</a:t>
                </a:r>
              </a:p>
            </p:txBody>
          </p:sp>
        </p:grpSp>
        <p:grpSp>
          <p:nvGrpSpPr>
            <p:cNvPr id="31" name="Group 30">
              <a:extLst>
                <a:ext uri="{FF2B5EF4-FFF2-40B4-BE49-F238E27FC236}">
                  <a16:creationId xmlns:a16="http://schemas.microsoft.com/office/drawing/2014/main" id="{6088A215-3B81-4F1A-AA75-18C641C1ED6C}"/>
                </a:ext>
              </a:extLst>
            </p:cNvPr>
            <p:cNvGrpSpPr/>
            <p:nvPr/>
          </p:nvGrpSpPr>
          <p:grpSpPr>
            <a:xfrm>
              <a:off x="6915194" y="1869093"/>
              <a:ext cx="10122541" cy="1119232"/>
              <a:chOff x="4627562" y="1749134"/>
              <a:chExt cx="7015161" cy="911890"/>
            </a:xfrm>
          </p:grpSpPr>
          <p:sp>
            <p:nvSpPr>
              <p:cNvPr id="32" name="Rectangle: Rounded Corners 31">
                <a:extLst>
                  <a:ext uri="{FF2B5EF4-FFF2-40B4-BE49-F238E27FC236}">
                    <a16:creationId xmlns:a16="http://schemas.microsoft.com/office/drawing/2014/main" id="{129DC186-E77D-44C1-9EF5-8C7DDB710E97}"/>
                  </a:ext>
                </a:extLst>
              </p:cNvPr>
              <p:cNvSpPr/>
              <p:nvPr/>
            </p:nvSpPr>
            <p:spPr>
              <a:xfrm>
                <a:off x="4627562" y="1749134"/>
                <a:ext cx="7015161" cy="911890"/>
              </a:xfrm>
              <a:prstGeom prst="roundRect">
                <a:avLst>
                  <a:gd name="adj" fmla="val 50000"/>
                </a:avLst>
              </a:prstGeom>
              <a:solidFill>
                <a:srgbClr val="F4F3F3"/>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marL="1371600" lvl="1">
                  <a:spcBef>
                    <a:spcPts val="2250"/>
                  </a:spcBef>
                  <a:buClr>
                    <a:schemeClr val="tx2"/>
                  </a:buClr>
                  <a:buSzPct val="110000"/>
                </a:pPr>
                <a:r>
                  <a:rPr lang="en-US" altLang="zh-CN" sz="2700" b="1">
                    <a:solidFill>
                      <a:schemeClr val="tx1"/>
                    </a:solidFill>
                    <a:latin typeface="Arial" panose="020B0604020202020204" pitchFamily="34" charset="0"/>
                    <a:cs typeface="Arial" panose="020B0604020202020204" pitchFamily="34" charset="0"/>
                  </a:rPr>
                  <a:t>Project Overview</a:t>
                </a:r>
              </a:p>
            </p:txBody>
          </p:sp>
          <p:sp>
            <p:nvSpPr>
              <p:cNvPr id="33" name="Flowchart: Connector 32">
                <a:extLst>
                  <a:ext uri="{FF2B5EF4-FFF2-40B4-BE49-F238E27FC236}">
                    <a16:creationId xmlns:a16="http://schemas.microsoft.com/office/drawing/2014/main" id="{59107841-AB16-42CF-B505-DF10C562ABFE}"/>
                  </a:ext>
                </a:extLst>
              </p:cNvPr>
              <p:cNvSpPr/>
              <p:nvPr/>
            </p:nvSpPr>
            <p:spPr>
              <a:xfrm>
                <a:off x="4631950" y="1764221"/>
                <a:ext cx="773418" cy="887278"/>
              </a:xfrm>
              <a:prstGeom prst="flowChartConnector">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algn="ctr">
                  <a:spcBef>
                    <a:spcPts val="900"/>
                  </a:spcBef>
                </a:pPr>
                <a:r>
                  <a:rPr lang="en-US" sz="5400" b="1">
                    <a:solidFill>
                      <a:schemeClr val="tx1"/>
                    </a:solidFill>
                    <a:latin typeface="Arial" panose="020B0604020202020204" pitchFamily="34" charset="0"/>
                    <a:cs typeface="Arial" panose="020B0604020202020204" pitchFamily="34" charset="0"/>
                  </a:rPr>
                  <a:t>2</a:t>
                </a:r>
              </a:p>
            </p:txBody>
          </p:sp>
        </p:grpSp>
        <p:grpSp>
          <p:nvGrpSpPr>
            <p:cNvPr id="34" name="Group 33">
              <a:extLst>
                <a:ext uri="{FF2B5EF4-FFF2-40B4-BE49-F238E27FC236}">
                  <a16:creationId xmlns:a16="http://schemas.microsoft.com/office/drawing/2014/main" id="{3B407D74-E6EB-4C1B-9D34-16339B8EE6E1}"/>
                </a:ext>
              </a:extLst>
            </p:cNvPr>
            <p:cNvGrpSpPr/>
            <p:nvPr/>
          </p:nvGrpSpPr>
          <p:grpSpPr>
            <a:xfrm>
              <a:off x="6915194" y="3506297"/>
              <a:ext cx="10122541" cy="1119231"/>
              <a:chOff x="4627562" y="2965247"/>
              <a:chExt cx="7015161" cy="911890"/>
            </a:xfrm>
          </p:grpSpPr>
          <p:sp>
            <p:nvSpPr>
              <p:cNvPr id="35" name="Rectangle: Rounded Corners 34">
                <a:extLst>
                  <a:ext uri="{FF2B5EF4-FFF2-40B4-BE49-F238E27FC236}">
                    <a16:creationId xmlns:a16="http://schemas.microsoft.com/office/drawing/2014/main" id="{7577F5D2-C3A2-4AE5-BB6C-62D18C63928D}"/>
                  </a:ext>
                </a:extLst>
              </p:cNvPr>
              <p:cNvSpPr/>
              <p:nvPr/>
            </p:nvSpPr>
            <p:spPr>
              <a:xfrm>
                <a:off x="4627562" y="2965247"/>
                <a:ext cx="7015161" cy="911890"/>
              </a:xfrm>
              <a:prstGeom prst="roundRect">
                <a:avLst>
                  <a:gd name="adj" fmla="val 50000"/>
                </a:avLst>
              </a:prstGeom>
              <a:solidFill>
                <a:srgbClr val="F4F3F3"/>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marL="1371600" lvl="1">
                  <a:spcBef>
                    <a:spcPts val="2250"/>
                  </a:spcBef>
                  <a:buClr>
                    <a:schemeClr val="tx2"/>
                  </a:buClr>
                  <a:buSzPct val="110000"/>
                </a:pPr>
                <a:r>
                  <a:rPr lang="en-US" sz="2700" b="1">
                    <a:solidFill>
                      <a:schemeClr val="tx1"/>
                    </a:solidFill>
                    <a:latin typeface="Arial" panose="020B0604020202020204" pitchFamily="34" charset="0"/>
                    <a:cs typeface="Arial" panose="020B0604020202020204" pitchFamily="34" charset="0"/>
                  </a:rPr>
                  <a:t>Results and Discussion</a:t>
                </a:r>
              </a:p>
            </p:txBody>
          </p:sp>
          <p:sp>
            <p:nvSpPr>
              <p:cNvPr id="36" name="Flowchart: Connector 35">
                <a:extLst>
                  <a:ext uri="{FF2B5EF4-FFF2-40B4-BE49-F238E27FC236}">
                    <a16:creationId xmlns:a16="http://schemas.microsoft.com/office/drawing/2014/main" id="{623AB704-F159-46F5-8D50-ABF8224D69F1}"/>
                  </a:ext>
                </a:extLst>
              </p:cNvPr>
              <p:cNvSpPr/>
              <p:nvPr/>
            </p:nvSpPr>
            <p:spPr>
              <a:xfrm>
                <a:off x="4627562" y="2976748"/>
                <a:ext cx="787708" cy="887278"/>
              </a:xfrm>
              <a:prstGeom prst="flowChartConnector">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algn="ctr">
                  <a:spcBef>
                    <a:spcPts val="900"/>
                  </a:spcBef>
                </a:pPr>
                <a:r>
                  <a:rPr lang="en-US" sz="5400" b="1">
                    <a:solidFill>
                      <a:schemeClr val="tx1"/>
                    </a:solidFill>
                    <a:latin typeface="Arial" panose="020B0604020202020204" pitchFamily="34" charset="0"/>
                    <a:cs typeface="Arial" panose="020B0604020202020204" pitchFamily="34" charset="0"/>
                  </a:rPr>
                  <a:t>3</a:t>
                </a:r>
              </a:p>
            </p:txBody>
          </p:sp>
        </p:grpSp>
        <p:grpSp>
          <p:nvGrpSpPr>
            <p:cNvPr id="37" name="Group 36">
              <a:extLst>
                <a:ext uri="{FF2B5EF4-FFF2-40B4-BE49-F238E27FC236}">
                  <a16:creationId xmlns:a16="http://schemas.microsoft.com/office/drawing/2014/main" id="{42472B52-5DE2-4C23-8379-251FD15CDA75}"/>
                </a:ext>
              </a:extLst>
            </p:cNvPr>
            <p:cNvGrpSpPr/>
            <p:nvPr/>
          </p:nvGrpSpPr>
          <p:grpSpPr>
            <a:xfrm>
              <a:off x="6915194" y="5143500"/>
              <a:ext cx="10122541" cy="1119232"/>
              <a:chOff x="4627562" y="4181358"/>
              <a:chExt cx="7015161" cy="911890"/>
            </a:xfrm>
          </p:grpSpPr>
          <p:sp>
            <p:nvSpPr>
              <p:cNvPr id="38" name="Rectangle: Rounded Corners 37">
                <a:extLst>
                  <a:ext uri="{FF2B5EF4-FFF2-40B4-BE49-F238E27FC236}">
                    <a16:creationId xmlns:a16="http://schemas.microsoft.com/office/drawing/2014/main" id="{509D3A44-CA5F-491C-A7D8-4E1FAAE645F6}"/>
                  </a:ext>
                </a:extLst>
              </p:cNvPr>
              <p:cNvSpPr/>
              <p:nvPr/>
            </p:nvSpPr>
            <p:spPr>
              <a:xfrm>
                <a:off x="4627562" y="4181358"/>
                <a:ext cx="7015161" cy="911890"/>
              </a:xfrm>
              <a:prstGeom prst="roundRect">
                <a:avLst>
                  <a:gd name="adj" fmla="val 50000"/>
                </a:avLst>
              </a:prstGeom>
              <a:solidFill>
                <a:srgbClr val="F4F3F3"/>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marL="1371600" lvl="1">
                  <a:spcBef>
                    <a:spcPts val="2250"/>
                  </a:spcBef>
                  <a:buClr>
                    <a:schemeClr val="tx2"/>
                  </a:buClr>
                  <a:buSzPct val="110000"/>
                </a:pPr>
                <a:r>
                  <a:rPr lang="en-US" sz="2700" b="1">
                    <a:solidFill>
                      <a:schemeClr val="tx1"/>
                    </a:solidFill>
                    <a:latin typeface="Arial" panose="020B0604020202020204" pitchFamily="34" charset="0"/>
                    <a:cs typeface="Arial" panose="020B0604020202020204" pitchFamily="34" charset="0"/>
                  </a:rPr>
                  <a:t>Conclusion</a:t>
                </a:r>
              </a:p>
            </p:txBody>
          </p:sp>
          <p:sp>
            <p:nvSpPr>
              <p:cNvPr id="39" name="Flowchart: Connector 38">
                <a:extLst>
                  <a:ext uri="{FF2B5EF4-FFF2-40B4-BE49-F238E27FC236}">
                    <a16:creationId xmlns:a16="http://schemas.microsoft.com/office/drawing/2014/main" id="{7A869A57-3385-4B10-97B2-CCFB79AF770F}"/>
                  </a:ext>
                </a:extLst>
              </p:cNvPr>
              <p:cNvSpPr/>
              <p:nvPr/>
            </p:nvSpPr>
            <p:spPr>
              <a:xfrm>
                <a:off x="4631950" y="4196445"/>
                <a:ext cx="773418" cy="887278"/>
              </a:xfrm>
              <a:prstGeom prst="flowChartConnector">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algn="ctr">
                  <a:spcBef>
                    <a:spcPts val="900"/>
                  </a:spcBef>
                </a:pPr>
                <a:r>
                  <a:rPr lang="en-US" sz="5400" b="1">
                    <a:solidFill>
                      <a:schemeClr val="tx1"/>
                    </a:solidFill>
                    <a:latin typeface="Arial" panose="020B0604020202020204" pitchFamily="34" charset="0"/>
                    <a:cs typeface="Arial" panose="020B0604020202020204" pitchFamily="34" charset="0"/>
                  </a:rPr>
                  <a:t>4</a:t>
                </a:r>
              </a:p>
            </p:txBody>
          </p:sp>
        </p:grpSp>
        <p:grpSp>
          <p:nvGrpSpPr>
            <p:cNvPr id="40" name="Group 39">
              <a:extLst>
                <a:ext uri="{FF2B5EF4-FFF2-40B4-BE49-F238E27FC236}">
                  <a16:creationId xmlns:a16="http://schemas.microsoft.com/office/drawing/2014/main" id="{950FFB04-720E-4F19-AD7A-95CD32D71685}"/>
                </a:ext>
              </a:extLst>
            </p:cNvPr>
            <p:cNvGrpSpPr/>
            <p:nvPr/>
          </p:nvGrpSpPr>
          <p:grpSpPr>
            <a:xfrm>
              <a:off x="6907238" y="6780704"/>
              <a:ext cx="10130498" cy="1119232"/>
              <a:chOff x="4622048" y="5397470"/>
              <a:chExt cx="7020675" cy="911890"/>
            </a:xfrm>
          </p:grpSpPr>
          <p:sp>
            <p:nvSpPr>
              <p:cNvPr id="41" name="Rectangle: Rounded Corners 40">
                <a:extLst>
                  <a:ext uri="{FF2B5EF4-FFF2-40B4-BE49-F238E27FC236}">
                    <a16:creationId xmlns:a16="http://schemas.microsoft.com/office/drawing/2014/main" id="{76439D2F-4E29-40C5-B169-04930844BEE9}"/>
                  </a:ext>
                </a:extLst>
              </p:cNvPr>
              <p:cNvSpPr/>
              <p:nvPr/>
            </p:nvSpPr>
            <p:spPr>
              <a:xfrm>
                <a:off x="4627562" y="5397470"/>
                <a:ext cx="7015161" cy="911890"/>
              </a:xfrm>
              <a:prstGeom prst="roundRect">
                <a:avLst>
                  <a:gd name="adj" fmla="val 50000"/>
                </a:avLst>
              </a:prstGeom>
              <a:solidFill>
                <a:srgbClr val="F4F3F3"/>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marL="1371600" lvl="1">
                  <a:spcBef>
                    <a:spcPts val="2250"/>
                  </a:spcBef>
                  <a:buClr>
                    <a:schemeClr val="tx2"/>
                  </a:buClr>
                  <a:buSzPct val="110000"/>
                </a:pPr>
                <a:r>
                  <a:rPr lang="en-US" sz="2700" b="1">
                    <a:solidFill>
                      <a:schemeClr val="tx1"/>
                    </a:solidFill>
                    <a:latin typeface="Arial" panose="020B0604020202020204" pitchFamily="34" charset="0"/>
                    <a:cs typeface="Arial" panose="020B0604020202020204" pitchFamily="34" charset="0"/>
                  </a:rPr>
                  <a:t>Limitations</a:t>
                </a:r>
              </a:p>
            </p:txBody>
          </p:sp>
          <p:sp>
            <p:nvSpPr>
              <p:cNvPr id="42" name="Flowchart: Connector 41">
                <a:extLst>
                  <a:ext uri="{FF2B5EF4-FFF2-40B4-BE49-F238E27FC236}">
                    <a16:creationId xmlns:a16="http://schemas.microsoft.com/office/drawing/2014/main" id="{158E114F-806C-4C20-B686-1A2336515F07}"/>
                  </a:ext>
                </a:extLst>
              </p:cNvPr>
              <p:cNvSpPr/>
              <p:nvPr/>
            </p:nvSpPr>
            <p:spPr>
              <a:xfrm>
                <a:off x="4622048" y="5412557"/>
                <a:ext cx="773418" cy="887278"/>
              </a:xfrm>
              <a:prstGeom prst="flowChartConnector">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algn="ctr">
                  <a:spcBef>
                    <a:spcPts val="900"/>
                  </a:spcBef>
                </a:pPr>
                <a:r>
                  <a:rPr lang="en-US" sz="5400" b="1">
                    <a:solidFill>
                      <a:schemeClr val="tx1"/>
                    </a:solidFill>
                    <a:latin typeface="Arial" panose="020B0604020202020204" pitchFamily="34" charset="0"/>
                    <a:cs typeface="Arial" panose="020B0604020202020204" pitchFamily="34" charset="0"/>
                  </a:rPr>
                  <a:t>5</a:t>
                </a:r>
              </a:p>
            </p:txBody>
          </p:sp>
        </p:grpSp>
        <p:grpSp>
          <p:nvGrpSpPr>
            <p:cNvPr id="10" name="Group 9">
              <a:extLst>
                <a:ext uri="{FF2B5EF4-FFF2-40B4-BE49-F238E27FC236}">
                  <a16:creationId xmlns:a16="http://schemas.microsoft.com/office/drawing/2014/main" id="{32DACDEA-9E02-1FC5-61D8-76457E869B95}"/>
                </a:ext>
              </a:extLst>
            </p:cNvPr>
            <p:cNvGrpSpPr/>
            <p:nvPr/>
          </p:nvGrpSpPr>
          <p:grpSpPr>
            <a:xfrm>
              <a:off x="6915194" y="8417908"/>
              <a:ext cx="10122542" cy="1119232"/>
              <a:chOff x="6907238" y="9476901"/>
              <a:chExt cx="10122542" cy="1119232"/>
            </a:xfrm>
          </p:grpSpPr>
          <p:sp>
            <p:nvSpPr>
              <p:cNvPr id="6" name="Rectangle: Rounded Corners 5">
                <a:extLst>
                  <a:ext uri="{FF2B5EF4-FFF2-40B4-BE49-F238E27FC236}">
                    <a16:creationId xmlns:a16="http://schemas.microsoft.com/office/drawing/2014/main" id="{3A485E36-454C-4C96-ECB6-EAA914B391C0}"/>
                  </a:ext>
                </a:extLst>
              </p:cNvPr>
              <p:cNvSpPr/>
              <p:nvPr/>
            </p:nvSpPr>
            <p:spPr>
              <a:xfrm>
                <a:off x="6907238" y="9476901"/>
                <a:ext cx="10122542" cy="1119232"/>
              </a:xfrm>
              <a:prstGeom prst="roundRect">
                <a:avLst>
                  <a:gd name="adj" fmla="val 50000"/>
                </a:avLst>
              </a:prstGeom>
              <a:solidFill>
                <a:srgbClr val="F4F3F3"/>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marL="1371600" lvl="1">
                  <a:spcBef>
                    <a:spcPts val="2250"/>
                  </a:spcBef>
                  <a:buClr>
                    <a:schemeClr val="tx2"/>
                  </a:buClr>
                  <a:buSzPct val="110000"/>
                </a:pPr>
                <a:r>
                  <a:rPr lang="en-US" sz="2700" b="1">
                    <a:solidFill>
                      <a:schemeClr val="tx1"/>
                    </a:solidFill>
                    <a:latin typeface="Arial" panose="020B0604020202020204" pitchFamily="34" charset="0"/>
                    <a:cs typeface="Arial" panose="020B0604020202020204" pitchFamily="34" charset="0"/>
                  </a:rPr>
                  <a:t>Future Scope</a:t>
                </a:r>
              </a:p>
            </p:txBody>
          </p:sp>
          <p:sp>
            <p:nvSpPr>
              <p:cNvPr id="7" name="Flowchart: Connector 6">
                <a:extLst>
                  <a:ext uri="{FF2B5EF4-FFF2-40B4-BE49-F238E27FC236}">
                    <a16:creationId xmlns:a16="http://schemas.microsoft.com/office/drawing/2014/main" id="{1E7D59F8-D3E1-4E6A-AF53-3FF4E19B41E0}"/>
                  </a:ext>
                </a:extLst>
              </p:cNvPr>
              <p:cNvSpPr/>
              <p:nvPr/>
            </p:nvSpPr>
            <p:spPr>
              <a:xfrm>
                <a:off x="6917547" y="9486049"/>
                <a:ext cx="1116005" cy="1089024"/>
              </a:xfrm>
              <a:prstGeom prst="flowChartConnector">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algn="ctr">
                  <a:spcBef>
                    <a:spcPts val="900"/>
                  </a:spcBef>
                </a:pPr>
                <a:r>
                  <a:rPr lang="en-US" sz="5400" b="1">
                    <a:solidFill>
                      <a:schemeClr val="tx1"/>
                    </a:solidFill>
                    <a:latin typeface="Arial" panose="020B0604020202020204" pitchFamily="34" charset="0"/>
                    <a:cs typeface="Arial" panose="020B0604020202020204" pitchFamily="34" charset="0"/>
                  </a:rPr>
                  <a:t>6</a:t>
                </a:r>
              </a:p>
            </p:txBody>
          </p:sp>
        </p:grpSp>
        <p:grpSp>
          <p:nvGrpSpPr>
            <p:cNvPr id="15" name="Group 14">
              <a:extLst>
                <a:ext uri="{FF2B5EF4-FFF2-40B4-BE49-F238E27FC236}">
                  <a16:creationId xmlns:a16="http://schemas.microsoft.com/office/drawing/2014/main" id="{D87361A3-B637-6166-D44B-E23031B41B03}"/>
                </a:ext>
              </a:extLst>
            </p:cNvPr>
            <p:cNvGrpSpPr/>
            <p:nvPr/>
          </p:nvGrpSpPr>
          <p:grpSpPr>
            <a:xfrm>
              <a:off x="6907238" y="10055111"/>
              <a:ext cx="10122542" cy="1119232"/>
              <a:chOff x="7067594" y="8899641"/>
              <a:chExt cx="10122542" cy="1119232"/>
            </a:xfrm>
          </p:grpSpPr>
          <p:sp>
            <p:nvSpPr>
              <p:cNvPr id="13" name="Rectangle: Rounded Corners 12">
                <a:extLst>
                  <a:ext uri="{FF2B5EF4-FFF2-40B4-BE49-F238E27FC236}">
                    <a16:creationId xmlns:a16="http://schemas.microsoft.com/office/drawing/2014/main" id="{383DC6DB-01D3-C353-DB99-9C8F9EF9207E}"/>
                  </a:ext>
                </a:extLst>
              </p:cNvPr>
              <p:cNvSpPr/>
              <p:nvPr/>
            </p:nvSpPr>
            <p:spPr>
              <a:xfrm>
                <a:off x="7067594" y="8899641"/>
                <a:ext cx="10122542" cy="1119232"/>
              </a:xfrm>
              <a:prstGeom prst="roundRect">
                <a:avLst>
                  <a:gd name="adj" fmla="val 50000"/>
                </a:avLst>
              </a:prstGeom>
              <a:solidFill>
                <a:srgbClr val="F4F3F3"/>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marL="1371600" lvl="1">
                  <a:spcBef>
                    <a:spcPts val="2250"/>
                  </a:spcBef>
                  <a:buClr>
                    <a:schemeClr val="tx2"/>
                  </a:buClr>
                  <a:buSzPct val="110000"/>
                </a:pPr>
                <a:r>
                  <a:rPr lang="en-US" sz="2700" b="1">
                    <a:solidFill>
                      <a:schemeClr val="tx1"/>
                    </a:solidFill>
                    <a:latin typeface="Arial" panose="020B0604020202020204" pitchFamily="34" charset="0"/>
                    <a:cs typeface="Arial" panose="020B0604020202020204" pitchFamily="34" charset="0"/>
                  </a:rPr>
                  <a:t>References</a:t>
                </a:r>
              </a:p>
            </p:txBody>
          </p:sp>
          <p:sp>
            <p:nvSpPr>
              <p:cNvPr id="14" name="Flowchart: Connector 13">
                <a:extLst>
                  <a:ext uri="{FF2B5EF4-FFF2-40B4-BE49-F238E27FC236}">
                    <a16:creationId xmlns:a16="http://schemas.microsoft.com/office/drawing/2014/main" id="{2A4D6170-193F-7078-743F-0D05EDF5EE64}"/>
                  </a:ext>
                </a:extLst>
              </p:cNvPr>
              <p:cNvSpPr/>
              <p:nvPr/>
            </p:nvSpPr>
            <p:spPr>
              <a:xfrm>
                <a:off x="7077903" y="8908789"/>
                <a:ext cx="1116005" cy="1089024"/>
              </a:xfrm>
              <a:prstGeom prst="flowChartConnector">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37160" rIns="137160" bIns="137160" numCol="1" spcCol="0" rtlCol="0" fromWordArt="0" anchor="ctr" anchorCtr="0" forceAA="0" compatLnSpc="1">
                <a:prstTxWarp prst="textNoShape">
                  <a:avLst/>
                </a:prstTxWarp>
                <a:noAutofit/>
              </a:bodyPr>
              <a:lstStyle/>
              <a:p>
                <a:pPr algn="ctr">
                  <a:spcBef>
                    <a:spcPts val="900"/>
                  </a:spcBef>
                </a:pPr>
                <a:r>
                  <a:rPr lang="en-US" sz="5400" b="1">
                    <a:solidFill>
                      <a:schemeClr val="tx1"/>
                    </a:solidFill>
                    <a:latin typeface="Arial" panose="020B0604020202020204" pitchFamily="34" charset="0"/>
                    <a:cs typeface="Arial" panose="020B0604020202020204" pitchFamily="34" charset="0"/>
                  </a:rPr>
                  <a:t>7</a:t>
                </a:r>
              </a:p>
            </p:txBody>
          </p:sp>
        </p:grpSp>
      </p:grpSp>
    </p:spTree>
    <p:extLst>
      <p:ext uri="{BB962C8B-B14F-4D97-AF65-F5344CB8AC3E}">
        <p14:creationId xmlns:p14="http://schemas.microsoft.com/office/powerpoint/2010/main" val="42158563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Freeform 2"/>
          <p:cNvSpPr/>
          <p:nvPr/>
        </p:nvSpPr>
        <p:spPr>
          <a:xfrm>
            <a:off x="8824471" y="-611137"/>
            <a:ext cx="15134786" cy="15885749"/>
          </a:xfrm>
          <a:custGeom>
            <a:avLst/>
            <a:gdLst/>
            <a:ahLst/>
            <a:cxnLst/>
            <a:rect l="l" t="t" r="r" b="b"/>
            <a:pathLst>
              <a:path w="15134786" h="15885749">
                <a:moveTo>
                  <a:pt x="0" y="0"/>
                </a:moveTo>
                <a:lnTo>
                  <a:pt x="15134786" y="0"/>
                </a:lnTo>
                <a:lnTo>
                  <a:pt x="15134786" y="15885749"/>
                </a:lnTo>
                <a:lnTo>
                  <a:pt x="0" y="15885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412189" y="-2487412"/>
            <a:ext cx="13832787" cy="14519147"/>
          </a:xfrm>
          <a:custGeom>
            <a:avLst/>
            <a:gdLst/>
            <a:ahLst/>
            <a:cxnLst/>
            <a:rect l="l" t="t" r="r" b="b"/>
            <a:pathLst>
              <a:path w="13832787" h="14519147">
                <a:moveTo>
                  <a:pt x="0" y="0"/>
                </a:moveTo>
                <a:lnTo>
                  <a:pt x="13832787" y="0"/>
                </a:lnTo>
                <a:lnTo>
                  <a:pt x="13832787" y="14519147"/>
                </a:lnTo>
                <a:lnTo>
                  <a:pt x="0" y="145191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4" name="Group 4"/>
          <p:cNvGrpSpPr/>
          <p:nvPr/>
        </p:nvGrpSpPr>
        <p:grpSpPr>
          <a:xfrm>
            <a:off x="2745686" y="2343959"/>
            <a:ext cx="12776509" cy="4856409"/>
            <a:chOff x="0" y="0"/>
            <a:chExt cx="3365006" cy="1279054"/>
          </a:xfrm>
          <a:solidFill>
            <a:srgbClr val="084C6E"/>
          </a:solidFill>
        </p:grpSpPr>
        <p:sp>
          <p:nvSpPr>
            <p:cNvPr id="5" name="Freeform 5"/>
            <p:cNvSpPr/>
            <p:nvPr/>
          </p:nvSpPr>
          <p:spPr>
            <a:xfrm>
              <a:off x="0" y="0"/>
              <a:ext cx="3365006" cy="1279054"/>
            </a:xfrm>
            <a:custGeom>
              <a:avLst/>
              <a:gdLst/>
              <a:ahLst/>
              <a:cxnLst/>
              <a:rect l="l" t="t" r="r" b="b"/>
              <a:pathLst>
                <a:path w="3365006" h="1279054">
                  <a:moveTo>
                    <a:pt x="0" y="0"/>
                  </a:moveTo>
                  <a:lnTo>
                    <a:pt x="3365006" y="0"/>
                  </a:lnTo>
                  <a:lnTo>
                    <a:pt x="3365006" y="1279054"/>
                  </a:lnTo>
                  <a:lnTo>
                    <a:pt x="0" y="1279054"/>
                  </a:lnTo>
                  <a:close/>
                </a:path>
              </a:pathLst>
            </a:custGeom>
            <a:grpFill/>
            <a:ln w="38100" cap="sq">
              <a:solidFill>
                <a:srgbClr val="FFFFFF"/>
              </a:solidFill>
              <a:prstDash val="solid"/>
              <a:miter/>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TextBox 6"/>
            <p:cNvSpPr txBox="1"/>
            <p:nvPr/>
          </p:nvSpPr>
          <p:spPr>
            <a:xfrm>
              <a:off x="56749" y="69225"/>
              <a:ext cx="812800" cy="841375"/>
            </a:xfrm>
            <a:prstGeom prst="rect">
              <a:avLst/>
            </a:prstGeom>
            <a:grpFill/>
          </p:spPr>
          <p:txBody>
            <a:bodyPr lIns="50800" tIns="50800" rIns="50800" bIns="50800" rtlCol="0" anchor="ctr"/>
            <a:lstStyle/>
            <a:p>
              <a:pPr marL="0" marR="0" lvl="0" indent="0" algn="ctr" defTabSz="914400" rtl="0" eaLnBrk="1" fontAlgn="auto" latinLnBrk="0" hangingPunct="1">
                <a:lnSpc>
                  <a:spcPts val="259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7" name="TextBox 7"/>
          <p:cNvSpPr txBox="1"/>
          <p:nvPr/>
        </p:nvSpPr>
        <p:spPr>
          <a:xfrm>
            <a:off x="2961156" y="2885813"/>
            <a:ext cx="12561040" cy="3437416"/>
          </a:xfrm>
          <a:prstGeom prst="rect">
            <a:avLst/>
          </a:prstGeom>
        </p:spPr>
        <p:txBody>
          <a:bodyPr wrap="square" lIns="0" tIns="0" rIns="0" bIns="0" rtlCol="0" anchor="ctr">
            <a:spAutoFit/>
          </a:bodyPr>
          <a:lstStyle/>
          <a:p>
            <a:pPr lvl="0" algn="ctr">
              <a:lnSpc>
                <a:spcPts val="9283"/>
              </a:lnSpc>
              <a:defRPr/>
            </a:pPr>
            <a:r>
              <a:rPr lang="en-GB" sz="5400" b="1">
                <a:solidFill>
                  <a:srgbClr val="FFFFFF"/>
                </a:solidFill>
                <a:latin typeface="Arial"/>
                <a:cs typeface="Arial"/>
              </a:rPr>
              <a:t>In what ways do Customer Complaints impact the effectiveness of our Campaigns?</a:t>
            </a:r>
          </a:p>
        </p:txBody>
      </p:sp>
    </p:spTree>
    <p:extLst>
      <p:ext uri="{BB962C8B-B14F-4D97-AF65-F5344CB8AC3E}">
        <p14:creationId xmlns:p14="http://schemas.microsoft.com/office/powerpoint/2010/main" val="19743884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804516"/>
            <a:ext cx="16236982" cy="677108"/>
          </a:xfrm>
          <a:prstGeom prst="rect">
            <a:avLst/>
          </a:prstGeom>
        </p:spPr>
        <p:txBody>
          <a:bodyPr wrap="square" lIns="0" tIns="0" rIns="0" bIns="0" rtlCol="0" anchor="ctr">
            <a:spAutoFit/>
          </a:bodyPr>
          <a:lstStyle/>
          <a:p>
            <a:pPr>
              <a:spcBef>
                <a:spcPct val="0"/>
              </a:spcBef>
            </a:pPr>
            <a:r>
              <a:rPr lang="en-US" sz="4400" b="1">
                <a:latin typeface="Times New Roman" panose="02020603050405020304" pitchFamily="18" charset="0"/>
                <a:ea typeface="+mn-lt"/>
                <a:cs typeface="Times New Roman" panose="02020603050405020304" pitchFamily="18" charset="0"/>
              </a:rPr>
              <a:t>Understanding the impact of complaints on campaigns</a:t>
            </a:r>
            <a:endParaRPr lang="en-US" b="1">
              <a:latin typeface="Times New Roman" panose="02020603050405020304" pitchFamily="18" charset="0"/>
              <a:ea typeface="+mn-lt"/>
              <a:cs typeface="Times New Roman" panose="02020603050405020304" pitchFamily="18" charset="0"/>
            </a:endParaRPr>
          </a:p>
        </p:txBody>
      </p:sp>
      <p:grpSp>
        <p:nvGrpSpPr>
          <p:cNvPr id="5" name="Group 4">
            <a:extLst>
              <a:ext uri="{FF2B5EF4-FFF2-40B4-BE49-F238E27FC236}">
                <a16:creationId xmlns:a16="http://schemas.microsoft.com/office/drawing/2014/main" id="{77772A16-CD5E-CC30-659A-63FE40B637BB}"/>
              </a:ext>
            </a:extLst>
          </p:cNvPr>
          <p:cNvGrpSpPr/>
          <p:nvPr/>
        </p:nvGrpSpPr>
        <p:grpSpPr>
          <a:xfrm>
            <a:off x="993191" y="1737327"/>
            <a:ext cx="3043315" cy="6115368"/>
            <a:chOff x="1026000" y="3667718"/>
            <a:chExt cx="3043315" cy="6115368"/>
          </a:xfrm>
        </p:grpSpPr>
        <p:sp>
          <p:nvSpPr>
            <p:cNvPr id="2" name="Freeform 9">
              <a:extLst>
                <a:ext uri="{FF2B5EF4-FFF2-40B4-BE49-F238E27FC236}">
                  <a16:creationId xmlns:a16="http://schemas.microsoft.com/office/drawing/2014/main" id="{EA24B4BF-1683-691A-F7B6-A796B2A37643}"/>
                </a:ext>
              </a:extLst>
            </p:cNvPr>
            <p:cNvSpPr/>
            <p:nvPr/>
          </p:nvSpPr>
          <p:spPr>
            <a:xfrm>
              <a:off x="1026000" y="3667718"/>
              <a:ext cx="3043315" cy="4667357"/>
            </a:xfrm>
            <a:prstGeom prst="roundRect">
              <a:avLst>
                <a:gd name="adj" fmla="val 9145"/>
              </a:avLst>
            </a:prstGeom>
            <a:solidFill>
              <a:schemeClr val="tx2"/>
            </a:solidFill>
            <a:effectLst>
              <a:outerShdw blurRad="50800" dist="38100" dir="5400000" algn="t" rotWithShape="0">
                <a:prstClr val="black">
                  <a:alpha val="40000"/>
                </a:prstClr>
              </a:outerShdw>
            </a:effectLst>
          </p:spPr>
          <p:txBody>
            <a:bodyPr/>
            <a:lstStyle/>
            <a:p>
              <a:endParaRPr lang="en-US" dirty="0">
                <a:latin typeface="Times New Roman" panose="02020603050405020304" pitchFamily="18" charset="0"/>
                <a:cs typeface="Times New Roman" panose="02020603050405020304" pitchFamily="18" charset="0"/>
              </a:endParaRPr>
            </a:p>
          </p:txBody>
        </p:sp>
        <p:sp>
          <p:nvSpPr>
            <p:cNvPr id="3" name="TextBox 21">
              <a:extLst>
                <a:ext uri="{FF2B5EF4-FFF2-40B4-BE49-F238E27FC236}">
                  <a16:creationId xmlns:a16="http://schemas.microsoft.com/office/drawing/2014/main" id="{65005471-0662-B3AE-81F6-FC9F6519B3A1}"/>
                </a:ext>
              </a:extLst>
            </p:cNvPr>
            <p:cNvSpPr txBox="1"/>
            <p:nvPr/>
          </p:nvSpPr>
          <p:spPr>
            <a:xfrm>
              <a:off x="1118674" y="3704896"/>
              <a:ext cx="2810250" cy="1861022"/>
            </a:xfrm>
            <a:prstGeom prst="rect">
              <a:avLst/>
            </a:prstGeom>
          </p:spPr>
          <p:txBody>
            <a:bodyPr wrap="square" lIns="0" tIns="0" rIns="0" bIns="0" rtlCol="0" anchor="t">
              <a:spAutoFit/>
            </a:bodyPr>
            <a:lstStyle/>
            <a:p>
              <a:pPr algn="ctr">
                <a:lnSpc>
                  <a:spcPts val="3712"/>
                </a:lnSpc>
                <a:spcBef>
                  <a:spcPct val="0"/>
                </a:spcBef>
              </a:pPr>
              <a:r>
                <a:rPr lang="en-US" sz="2800" b="1" dirty="0">
                  <a:solidFill>
                    <a:schemeClr val="bg1"/>
                  </a:solidFill>
                  <a:latin typeface="Arial" panose="020B0604020202020204" pitchFamily="34" charset="0"/>
                  <a:cs typeface="Arial" panose="020B0604020202020204" pitchFamily="34" charset="0"/>
                </a:rPr>
                <a:t>Importance of Customer Complaints</a:t>
              </a:r>
            </a:p>
            <a:p>
              <a:pPr algn="ctr">
                <a:lnSpc>
                  <a:spcPts val="3712"/>
                </a:lnSpc>
                <a:spcBef>
                  <a:spcPct val="0"/>
                </a:spcBef>
              </a:pPr>
              <a:endParaRPr lang="en-US" sz="2800" b="1" dirty="0">
                <a:solidFill>
                  <a:schemeClr val="bg1"/>
                </a:solidFill>
                <a:latin typeface="Arial" panose="020B0604020202020204" pitchFamily="34" charset="0"/>
                <a:cs typeface="Arial" panose="020B0604020202020204" pitchFamily="34" charset="0"/>
              </a:endParaRPr>
            </a:p>
          </p:txBody>
        </p:sp>
        <p:sp>
          <p:nvSpPr>
            <p:cNvPr id="4" name="TextBox 22">
              <a:extLst>
                <a:ext uri="{FF2B5EF4-FFF2-40B4-BE49-F238E27FC236}">
                  <a16:creationId xmlns:a16="http://schemas.microsoft.com/office/drawing/2014/main" id="{ED636706-7A06-8C02-0ED1-08D36F4CC0FA}"/>
                </a:ext>
              </a:extLst>
            </p:cNvPr>
            <p:cNvSpPr txBox="1"/>
            <p:nvPr/>
          </p:nvSpPr>
          <p:spPr>
            <a:xfrm>
              <a:off x="1280772" y="5166438"/>
              <a:ext cx="2699343" cy="4616648"/>
            </a:xfrm>
            <a:prstGeom prst="rect">
              <a:avLst/>
            </a:prstGeom>
          </p:spPr>
          <p:txBody>
            <a:bodyPr wrap="square" lIns="0" tIns="0" rIns="0" bIns="0" rtlCol="0" anchor="t">
              <a:spAutoFit/>
            </a:bodyPr>
            <a:lstStyle/>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marL="285750" indent="-285750">
                <a:buFont typeface="Arial,Sans-Serif"/>
                <a:buChar char="•"/>
              </a:pPr>
              <a:r>
                <a:rPr lang="en-US" sz="2000" spc="-40" dirty="0">
                  <a:solidFill>
                    <a:schemeClr val="bg1">
                      <a:lumMod val="95000"/>
                    </a:schemeClr>
                  </a:solidFill>
                  <a:latin typeface="Arial" panose="020B0604020202020204" pitchFamily="34" charset="0"/>
                  <a:cs typeface="Arial" panose="020B0604020202020204" pitchFamily="34" charset="0"/>
                </a:rPr>
                <a:t>Valuable</a:t>
              </a:r>
              <a:r>
                <a:rPr lang="en-US" sz="2000" dirty="0">
                  <a:solidFill>
                    <a:srgbClr val="374151"/>
                  </a:solidFill>
                  <a:latin typeface="Arial" panose="020B0604020202020204" pitchFamily="34" charset="0"/>
                  <a:ea typeface="+mn-lt"/>
                  <a:cs typeface="Arial" panose="020B0604020202020204" pitchFamily="34" charset="0"/>
                </a:rPr>
                <a:t> </a:t>
              </a:r>
              <a:r>
                <a:rPr lang="en-US" sz="2000" dirty="0">
                  <a:solidFill>
                    <a:schemeClr val="bg1"/>
                  </a:solidFill>
                  <a:latin typeface="Arial" panose="020B0604020202020204" pitchFamily="34" charset="0"/>
                  <a:ea typeface="+mn-lt"/>
                  <a:cs typeface="Arial" panose="020B0604020202020204" pitchFamily="34" charset="0"/>
                </a:rPr>
                <a:t>feedback</a:t>
              </a:r>
            </a:p>
            <a:p>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r>
                <a:rPr lang="en-US" sz="2000" spc="-40" dirty="0">
                  <a:solidFill>
                    <a:schemeClr val="bg1">
                      <a:lumMod val="95000"/>
                    </a:schemeClr>
                  </a:solidFill>
                  <a:latin typeface="Arial" panose="020B0604020202020204" pitchFamily="34" charset="0"/>
                  <a:cs typeface="Arial" panose="020B0604020202020204" pitchFamily="34" charset="0"/>
                </a:rPr>
                <a:t> </a:t>
              </a:r>
              <a:r>
                <a:rPr lang="en-US" sz="2000" dirty="0">
                  <a:solidFill>
                    <a:schemeClr val="bg1"/>
                  </a:solidFill>
                  <a:latin typeface="Arial" panose="020B0604020202020204" pitchFamily="34" charset="0"/>
                  <a:ea typeface="+mn-lt"/>
                  <a:cs typeface="Arial" panose="020B0604020202020204" pitchFamily="34" charset="0"/>
                </a:rPr>
                <a:t>Areas for improvement</a:t>
              </a: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r>
                <a:rPr lang="en-US" sz="2000" dirty="0">
                  <a:solidFill>
                    <a:schemeClr val="bg1"/>
                  </a:solidFill>
                  <a:latin typeface="Arial" panose="020B0604020202020204" pitchFamily="34" charset="0"/>
                  <a:ea typeface="+mn-lt"/>
                  <a:cs typeface="Arial" panose="020B0604020202020204" pitchFamily="34" charset="0"/>
                </a:rPr>
                <a:t>Addressing complaints enhances brand reputation.</a:t>
              </a:r>
              <a:endParaRPr lang="en-US" sz="2000" dirty="0">
                <a:solidFill>
                  <a:schemeClr val="bg1"/>
                </a:solidFill>
                <a:latin typeface="Arial" panose="020B0604020202020204" pitchFamily="34" charset="0"/>
                <a:ea typeface="Calibri"/>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a:lnSpc>
                  <a:spcPts val="2427"/>
                </a:lnSpc>
              </a:pPr>
              <a:endParaRPr lang="en-US" sz="2000" spc="-40" dirty="0">
                <a:solidFill>
                  <a:schemeClr val="bg1">
                    <a:lumMod val="95000"/>
                  </a:schemeClr>
                </a:solidFill>
                <a:latin typeface="Arial" panose="020B0604020202020204" pitchFamily="34" charset="0"/>
                <a:cs typeface="Arial" panose="020B0604020202020204" pitchFamily="34" charset="0"/>
              </a:endParaRPr>
            </a:p>
          </p:txBody>
        </p:sp>
      </p:grpSp>
      <p:grpSp>
        <p:nvGrpSpPr>
          <p:cNvPr id="6" name="Group 5">
            <a:extLst>
              <a:ext uri="{FF2B5EF4-FFF2-40B4-BE49-F238E27FC236}">
                <a16:creationId xmlns:a16="http://schemas.microsoft.com/office/drawing/2014/main" id="{FBF0263D-CB2A-72EC-15EA-46A2318583BB}"/>
              </a:ext>
            </a:extLst>
          </p:cNvPr>
          <p:cNvGrpSpPr/>
          <p:nvPr/>
        </p:nvGrpSpPr>
        <p:grpSpPr>
          <a:xfrm>
            <a:off x="7419303" y="1752738"/>
            <a:ext cx="3043315" cy="4884262"/>
            <a:chOff x="1026000" y="3667718"/>
            <a:chExt cx="3043315" cy="4884262"/>
          </a:xfrm>
        </p:grpSpPr>
        <p:sp>
          <p:nvSpPr>
            <p:cNvPr id="7" name="Freeform 9">
              <a:extLst>
                <a:ext uri="{FF2B5EF4-FFF2-40B4-BE49-F238E27FC236}">
                  <a16:creationId xmlns:a16="http://schemas.microsoft.com/office/drawing/2014/main" id="{DEA40D06-C4A9-F2E9-5924-C2BF8F14C86B}"/>
                </a:ext>
              </a:extLst>
            </p:cNvPr>
            <p:cNvSpPr/>
            <p:nvPr/>
          </p:nvSpPr>
          <p:spPr>
            <a:xfrm>
              <a:off x="1026000" y="3667718"/>
              <a:ext cx="3043315" cy="4667357"/>
            </a:xfrm>
            <a:prstGeom prst="roundRect">
              <a:avLst>
                <a:gd name="adj" fmla="val 9145"/>
              </a:avLst>
            </a:prstGeom>
            <a:solidFill>
              <a:schemeClr val="tx2"/>
            </a:solidFill>
            <a:effectLst>
              <a:outerShdw blurRad="50800" dist="38100" dir="5400000" algn="t" rotWithShape="0">
                <a:prstClr val="black">
                  <a:alpha val="40000"/>
                </a:prstClr>
              </a:outerShdw>
            </a:effectLst>
          </p:spPr>
          <p:txBody>
            <a:bodyPr/>
            <a:lstStyle/>
            <a:p>
              <a:endParaRPr lang="en-US" dirty="0">
                <a:latin typeface="Times New Roman" panose="02020603050405020304" pitchFamily="18" charset="0"/>
                <a:cs typeface="Times New Roman" panose="02020603050405020304" pitchFamily="18" charset="0"/>
              </a:endParaRPr>
            </a:p>
          </p:txBody>
        </p:sp>
        <p:sp>
          <p:nvSpPr>
            <p:cNvPr id="8" name="TextBox 21">
              <a:extLst>
                <a:ext uri="{FF2B5EF4-FFF2-40B4-BE49-F238E27FC236}">
                  <a16:creationId xmlns:a16="http://schemas.microsoft.com/office/drawing/2014/main" id="{2FFB90FE-2D3F-3619-FBB4-BB0DE0FE43B9}"/>
                </a:ext>
              </a:extLst>
            </p:cNvPr>
            <p:cNvSpPr txBox="1"/>
            <p:nvPr/>
          </p:nvSpPr>
          <p:spPr>
            <a:xfrm>
              <a:off x="1118674" y="3704896"/>
              <a:ext cx="2810250" cy="1386533"/>
            </a:xfrm>
            <a:prstGeom prst="rect">
              <a:avLst/>
            </a:prstGeom>
          </p:spPr>
          <p:txBody>
            <a:bodyPr wrap="square" lIns="0" tIns="0" rIns="0" bIns="0" rtlCol="0" anchor="t">
              <a:spAutoFit/>
            </a:bodyPr>
            <a:lstStyle/>
            <a:p>
              <a:pPr algn="ctr">
                <a:lnSpc>
                  <a:spcPts val="3712"/>
                </a:lnSpc>
                <a:spcBef>
                  <a:spcPct val="0"/>
                </a:spcBef>
              </a:pPr>
              <a:r>
                <a:rPr lang="en-US" sz="2800" b="1" dirty="0">
                  <a:solidFill>
                    <a:schemeClr val="bg1"/>
                  </a:solidFill>
                  <a:latin typeface="Arial" panose="020B0604020202020204" pitchFamily="34" charset="0"/>
                  <a:cs typeface="Arial" panose="020B0604020202020204" pitchFamily="34" charset="0"/>
                </a:rPr>
                <a:t>Customer Satisfaction and</a:t>
              </a:r>
            </a:p>
            <a:p>
              <a:pPr algn="ctr">
                <a:lnSpc>
                  <a:spcPts val="3712"/>
                </a:lnSpc>
                <a:spcBef>
                  <a:spcPct val="0"/>
                </a:spcBef>
              </a:pPr>
              <a:r>
                <a:rPr lang="en-US" sz="2800" b="1" dirty="0">
                  <a:solidFill>
                    <a:schemeClr val="bg1"/>
                  </a:solidFill>
                  <a:latin typeface="Arial" panose="020B0604020202020204" pitchFamily="34" charset="0"/>
                  <a:cs typeface="Arial" panose="020B0604020202020204" pitchFamily="34" charset="0"/>
                </a:rPr>
                <a:t>Loyalty </a:t>
              </a:r>
            </a:p>
          </p:txBody>
        </p:sp>
        <p:sp>
          <p:nvSpPr>
            <p:cNvPr id="9" name="TextBox 22">
              <a:extLst>
                <a:ext uri="{FF2B5EF4-FFF2-40B4-BE49-F238E27FC236}">
                  <a16:creationId xmlns:a16="http://schemas.microsoft.com/office/drawing/2014/main" id="{65D92EF2-3381-F0F1-1A67-481318C3766F}"/>
                </a:ext>
              </a:extLst>
            </p:cNvPr>
            <p:cNvSpPr txBox="1"/>
            <p:nvPr/>
          </p:nvSpPr>
          <p:spPr>
            <a:xfrm>
              <a:off x="1280772" y="5166438"/>
              <a:ext cx="2699343" cy="3385542"/>
            </a:xfrm>
            <a:prstGeom prst="rect">
              <a:avLst/>
            </a:prstGeom>
          </p:spPr>
          <p:txBody>
            <a:bodyPr wrap="square" lIns="0" tIns="0" rIns="0" bIns="0" rtlCol="0" anchor="t">
              <a:spAutoFit/>
            </a:bodyPr>
            <a:lstStyle/>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marL="285750" indent="-285750">
                <a:buFont typeface="Arial,Sans-Serif"/>
                <a:buChar char="•"/>
              </a:pPr>
              <a:r>
                <a:rPr lang="en-US" sz="2000" dirty="0">
                  <a:solidFill>
                    <a:schemeClr val="bg1"/>
                  </a:solidFill>
                  <a:latin typeface="Arial" panose="020B0604020202020204" pitchFamily="34" charset="0"/>
                  <a:ea typeface="+mn-lt"/>
                  <a:cs typeface="Arial" panose="020B0604020202020204" pitchFamily="34" charset="0"/>
                </a:rPr>
                <a:t>Effective resolution increases brand satisfaction</a:t>
              </a:r>
            </a:p>
            <a:p>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r>
                <a:rPr lang="en-US" sz="2000" dirty="0">
                  <a:solidFill>
                    <a:schemeClr val="bg1"/>
                  </a:solidFill>
                  <a:latin typeface="Arial" panose="020B0604020202020204" pitchFamily="34" charset="0"/>
                  <a:ea typeface="+mn-lt"/>
                  <a:cs typeface="Arial" panose="020B0604020202020204" pitchFamily="34" charset="0"/>
                </a:rPr>
                <a:t>Satisfied customers are more loyal</a:t>
              </a: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a:lnSpc>
                  <a:spcPts val="2427"/>
                </a:lnSpc>
              </a:pPr>
              <a:endParaRPr lang="en-US" sz="2000" spc="-40" dirty="0">
                <a:solidFill>
                  <a:schemeClr val="bg1">
                    <a:lumMod val="95000"/>
                  </a:schemeClr>
                </a:solidFill>
                <a:latin typeface="Arial" panose="020B0604020202020204" pitchFamily="34" charset="0"/>
                <a:cs typeface="Arial" panose="020B0604020202020204" pitchFamily="34" charset="0"/>
              </a:endParaRPr>
            </a:p>
          </p:txBody>
        </p:sp>
      </p:grpSp>
      <p:grpSp>
        <p:nvGrpSpPr>
          <p:cNvPr id="10" name="Group 9">
            <a:extLst>
              <a:ext uri="{FF2B5EF4-FFF2-40B4-BE49-F238E27FC236}">
                <a16:creationId xmlns:a16="http://schemas.microsoft.com/office/drawing/2014/main" id="{A2D71765-76D4-D7B4-B298-435C94FA0FD3}"/>
              </a:ext>
            </a:extLst>
          </p:cNvPr>
          <p:cNvGrpSpPr/>
          <p:nvPr/>
        </p:nvGrpSpPr>
        <p:grpSpPr>
          <a:xfrm>
            <a:off x="10659428" y="1751401"/>
            <a:ext cx="3043315" cy="5192039"/>
            <a:chOff x="1026000" y="3667718"/>
            <a:chExt cx="3043315" cy="5192039"/>
          </a:xfrm>
        </p:grpSpPr>
        <p:sp>
          <p:nvSpPr>
            <p:cNvPr id="11" name="Freeform 9">
              <a:extLst>
                <a:ext uri="{FF2B5EF4-FFF2-40B4-BE49-F238E27FC236}">
                  <a16:creationId xmlns:a16="http://schemas.microsoft.com/office/drawing/2014/main" id="{7D710BF2-747B-ABBF-2C78-3B136899A15F}"/>
                </a:ext>
              </a:extLst>
            </p:cNvPr>
            <p:cNvSpPr/>
            <p:nvPr/>
          </p:nvSpPr>
          <p:spPr>
            <a:xfrm>
              <a:off x="1026000" y="3667718"/>
              <a:ext cx="3043315" cy="4667357"/>
            </a:xfrm>
            <a:prstGeom prst="roundRect">
              <a:avLst>
                <a:gd name="adj" fmla="val 9145"/>
              </a:avLst>
            </a:prstGeom>
            <a:solidFill>
              <a:schemeClr val="tx2"/>
            </a:solidFill>
            <a:effectLst>
              <a:outerShdw blurRad="50800" dist="38100" dir="5400000" algn="t" rotWithShape="0">
                <a:prstClr val="black">
                  <a:alpha val="40000"/>
                </a:prstClr>
              </a:outerShdw>
            </a:effectLst>
          </p:spPr>
          <p:txBody>
            <a:bodyPr/>
            <a:lstStyle/>
            <a:p>
              <a:endParaRPr lang="en-US" dirty="0">
                <a:latin typeface="Times New Roman" panose="02020603050405020304" pitchFamily="18" charset="0"/>
                <a:cs typeface="Times New Roman" panose="02020603050405020304" pitchFamily="18" charset="0"/>
              </a:endParaRPr>
            </a:p>
          </p:txBody>
        </p:sp>
        <p:sp>
          <p:nvSpPr>
            <p:cNvPr id="12" name="TextBox 21">
              <a:extLst>
                <a:ext uri="{FF2B5EF4-FFF2-40B4-BE49-F238E27FC236}">
                  <a16:creationId xmlns:a16="http://schemas.microsoft.com/office/drawing/2014/main" id="{066DAA0A-14D2-6D8F-836C-709438C9AD17}"/>
                </a:ext>
              </a:extLst>
            </p:cNvPr>
            <p:cNvSpPr txBox="1"/>
            <p:nvPr/>
          </p:nvSpPr>
          <p:spPr>
            <a:xfrm>
              <a:off x="1118674" y="3704896"/>
              <a:ext cx="2810250" cy="1386533"/>
            </a:xfrm>
            <a:prstGeom prst="rect">
              <a:avLst/>
            </a:prstGeom>
          </p:spPr>
          <p:txBody>
            <a:bodyPr wrap="square" lIns="0" tIns="0" rIns="0" bIns="0" rtlCol="0" anchor="t">
              <a:spAutoFit/>
            </a:bodyPr>
            <a:lstStyle/>
            <a:p>
              <a:pPr algn="ctr">
                <a:lnSpc>
                  <a:spcPts val="3712"/>
                </a:lnSpc>
                <a:spcBef>
                  <a:spcPct val="0"/>
                </a:spcBef>
              </a:pPr>
              <a:r>
                <a:rPr lang="en-US" sz="2800" b="1" dirty="0">
                  <a:solidFill>
                    <a:schemeClr val="bg1"/>
                  </a:solidFill>
                  <a:latin typeface="Arial" panose="020B0604020202020204" pitchFamily="34" charset="0"/>
                  <a:cs typeface="Arial" panose="020B0604020202020204" pitchFamily="34" charset="0"/>
                </a:rPr>
                <a:t>Insights for Campaign Optimization  </a:t>
              </a:r>
            </a:p>
          </p:txBody>
        </p:sp>
        <p:sp>
          <p:nvSpPr>
            <p:cNvPr id="13" name="TextBox 22">
              <a:extLst>
                <a:ext uri="{FF2B5EF4-FFF2-40B4-BE49-F238E27FC236}">
                  <a16:creationId xmlns:a16="http://schemas.microsoft.com/office/drawing/2014/main" id="{F89F3222-EA79-56C3-59E2-612E9E67324C}"/>
                </a:ext>
              </a:extLst>
            </p:cNvPr>
            <p:cNvSpPr txBox="1"/>
            <p:nvPr/>
          </p:nvSpPr>
          <p:spPr>
            <a:xfrm>
              <a:off x="1280772" y="5166438"/>
              <a:ext cx="2699343" cy="3693319"/>
            </a:xfrm>
            <a:prstGeom prst="rect">
              <a:avLst/>
            </a:prstGeom>
          </p:spPr>
          <p:txBody>
            <a:bodyPr wrap="square" lIns="0" tIns="0" rIns="0" bIns="0" rtlCol="0" anchor="t">
              <a:spAutoFit/>
            </a:bodyPr>
            <a:lstStyle/>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marL="285750" indent="-285750">
                <a:buFont typeface="Arial,Sans-Serif"/>
                <a:buChar char="•"/>
              </a:pPr>
              <a:r>
                <a:rPr lang="en-US" sz="2000" spc="-40" dirty="0">
                  <a:solidFill>
                    <a:schemeClr val="bg1">
                      <a:lumMod val="95000"/>
                    </a:schemeClr>
                  </a:solidFill>
                  <a:latin typeface="Arial" panose="020B0604020202020204" pitchFamily="34" charset="0"/>
                  <a:cs typeface="Arial" panose="020B0604020202020204" pitchFamily="34" charset="0"/>
                </a:rPr>
                <a:t>Highlights areas of improvement</a:t>
              </a:r>
              <a:endParaRPr lang="en-US" sz="2000" dirty="0">
                <a:solidFill>
                  <a:schemeClr val="bg1"/>
                </a:solidFill>
                <a:latin typeface="Arial" panose="020B0604020202020204" pitchFamily="34" charset="0"/>
                <a:ea typeface="+mn-lt"/>
                <a:cs typeface="Arial" panose="020B0604020202020204" pitchFamily="34" charset="0"/>
              </a:endParaRPr>
            </a:p>
            <a:p>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r>
                <a:rPr lang="en-US" sz="2000" spc="-40" dirty="0">
                  <a:solidFill>
                    <a:schemeClr val="bg1">
                      <a:lumMod val="95000"/>
                    </a:schemeClr>
                  </a:solidFill>
                  <a:latin typeface="Arial" panose="020B0604020202020204" pitchFamily="34" charset="0"/>
                  <a:cs typeface="Arial" panose="020B0604020202020204" pitchFamily="34" charset="0"/>
                </a:rPr>
                <a:t> </a:t>
              </a:r>
              <a:r>
                <a:rPr lang="en-US" sz="2000" spc="-40" dirty="0">
                  <a:solidFill>
                    <a:schemeClr val="bg1"/>
                  </a:solidFill>
                  <a:latin typeface="Arial" panose="020B0604020202020204" pitchFamily="34" charset="0"/>
                  <a:ea typeface="+mn-lt"/>
                  <a:cs typeface="Arial" panose="020B0604020202020204" pitchFamily="34" charset="0"/>
                </a:rPr>
                <a:t>I</a:t>
              </a:r>
              <a:r>
                <a:rPr lang="en-US" sz="2000" dirty="0">
                  <a:solidFill>
                    <a:schemeClr val="bg1"/>
                  </a:solidFill>
                  <a:latin typeface="Arial" panose="020B0604020202020204" pitchFamily="34" charset="0"/>
                  <a:ea typeface="+mn-lt"/>
                  <a:cs typeface="Arial" panose="020B0604020202020204" pitchFamily="34" charset="0"/>
                </a:rPr>
                <a:t>dentify trends in complaints to enhance future marketing strategies.</a:t>
              </a: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a:lnSpc>
                  <a:spcPts val="2427"/>
                </a:lnSpc>
              </a:pPr>
              <a:endParaRPr lang="en-US" sz="2000" spc="-40" dirty="0">
                <a:solidFill>
                  <a:schemeClr val="bg1">
                    <a:lumMod val="95000"/>
                  </a:schemeClr>
                </a:solidFill>
                <a:latin typeface="Arial" panose="020B0604020202020204" pitchFamily="34" charset="0"/>
                <a:cs typeface="Arial" panose="020B0604020202020204" pitchFamily="34" charset="0"/>
              </a:endParaRPr>
            </a:p>
          </p:txBody>
        </p:sp>
      </p:grpSp>
      <p:grpSp>
        <p:nvGrpSpPr>
          <p:cNvPr id="14" name="Group 13">
            <a:extLst>
              <a:ext uri="{FF2B5EF4-FFF2-40B4-BE49-F238E27FC236}">
                <a16:creationId xmlns:a16="http://schemas.microsoft.com/office/drawing/2014/main" id="{A30D9782-A919-BB9A-8D73-DF0087D1CBC9}"/>
              </a:ext>
            </a:extLst>
          </p:cNvPr>
          <p:cNvGrpSpPr/>
          <p:nvPr/>
        </p:nvGrpSpPr>
        <p:grpSpPr>
          <a:xfrm>
            <a:off x="4206247" y="1773172"/>
            <a:ext cx="3043315" cy="5499815"/>
            <a:chOff x="1026000" y="3667718"/>
            <a:chExt cx="3043315" cy="5499815"/>
          </a:xfrm>
        </p:grpSpPr>
        <p:sp>
          <p:nvSpPr>
            <p:cNvPr id="15" name="Freeform 9">
              <a:extLst>
                <a:ext uri="{FF2B5EF4-FFF2-40B4-BE49-F238E27FC236}">
                  <a16:creationId xmlns:a16="http://schemas.microsoft.com/office/drawing/2014/main" id="{87B137AF-97F2-BC0C-EC6B-8F76DF7AC8D8}"/>
                </a:ext>
              </a:extLst>
            </p:cNvPr>
            <p:cNvSpPr/>
            <p:nvPr/>
          </p:nvSpPr>
          <p:spPr>
            <a:xfrm>
              <a:off x="1026000" y="3667718"/>
              <a:ext cx="3043315" cy="4667357"/>
            </a:xfrm>
            <a:prstGeom prst="roundRect">
              <a:avLst>
                <a:gd name="adj" fmla="val 9145"/>
              </a:avLst>
            </a:prstGeom>
            <a:solidFill>
              <a:schemeClr val="tx2"/>
            </a:solidFill>
            <a:effectLst>
              <a:outerShdw blurRad="50800" dist="38100" dir="5400000" algn="t" rotWithShape="0">
                <a:prstClr val="black">
                  <a:alpha val="40000"/>
                </a:prstClr>
              </a:outerShdw>
            </a:effectLst>
          </p:spPr>
          <p:txBody>
            <a:bodyPr/>
            <a:lstStyle/>
            <a:p>
              <a:endParaRPr lang="en-US" dirty="0">
                <a:latin typeface="Times New Roman" panose="02020603050405020304" pitchFamily="18" charset="0"/>
                <a:cs typeface="Times New Roman" panose="02020603050405020304" pitchFamily="18" charset="0"/>
              </a:endParaRPr>
            </a:p>
          </p:txBody>
        </p:sp>
        <p:sp>
          <p:nvSpPr>
            <p:cNvPr id="16" name="TextBox 21">
              <a:extLst>
                <a:ext uri="{FF2B5EF4-FFF2-40B4-BE49-F238E27FC236}">
                  <a16:creationId xmlns:a16="http://schemas.microsoft.com/office/drawing/2014/main" id="{60817918-4782-4B76-225F-32BB6A504A99}"/>
                </a:ext>
              </a:extLst>
            </p:cNvPr>
            <p:cNvSpPr txBox="1"/>
            <p:nvPr/>
          </p:nvSpPr>
          <p:spPr>
            <a:xfrm>
              <a:off x="1118674" y="3704896"/>
              <a:ext cx="2810250" cy="1861022"/>
            </a:xfrm>
            <a:prstGeom prst="rect">
              <a:avLst/>
            </a:prstGeom>
          </p:spPr>
          <p:txBody>
            <a:bodyPr wrap="square" lIns="0" tIns="0" rIns="0" bIns="0" rtlCol="0" anchor="t">
              <a:spAutoFit/>
            </a:bodyPr>
            <a:lstStyle/>
            <a:p>
              <a:pPr algn="ctr">
                <a:lnSpc>
                  <a:spcPts val="3712"/>
                </a:lnSpc>
                <a:spcBef>
                  <a:spcPct val="0"/>
                </a:spcBef>
              </a:pPr>
              <a:r>
                <a:rPr lang="en-US" sz="2800" b="1" dirty="0">
                  <a:solidFill>
                    <a:schemeClr val="bg1"/>
                  </a:solidFill>
                  <a:latin typeface="Arial" panose="020B0604020202020204" pitchFamily="34" charset="0"/>
                  <a:cs typeface="Arial" panose="020B0604020202020204" pitchFamily="34" charset="0"/>
                </a:rPr>
                <a:t>Positive</a:t>
              </a:r>
            </a:p>
            <a:p>
              <a:pPr algn="ctr">
                <a:lnSpc>
                  <a:spcPts val="3712"/>
                </a:lnSpc>
                <a:spcBef>
                  <a:spcPct val="0"/>
                </a:spcBef>
              </a:pPr>
              <a:r>
                <a:rPr lang="en-US" sz="2800" b="1" dirty="0">
                  <a:solidFill>
                    <a:schemeClr val="bg1"/>
                  </a:solidFill>
                  <a:latin typeface="Arial" panose="020B0604020202020204" pitchFamily="34" charset="0"/>
                  <a:cs typeface="Arial" panose="020B0604020202020204" pitchFamily="34" charset="0"/>
                </a:rPr>
                <a:t> Impact on Reputation</a:t>
              </a:r>
            </a:p>
            <a:p>
              <a:pPr algn="ctr">
                <a:lnSpc>
                  <a:spcPts val="3712"/>
                </a:lnSpc>
                <a:spcBef>
                  <a:spcPct val="0"/>
                </a:spcBef>
              </a:pPr>
              <a:endParaRPr lang="en-US" sz="2800" b="1" dirty="0">
                <a:solidFill>
                  <a:schemeClr val="bg1"/>
                </a:solidFill>
                <a:latin typeface="Arial" panose="020B0604020202020204" pitchFamily="34" charset="0"/>
                <a:cs typeface="Arial" panose="020B0604020202020204" pitchFamily="34" charset="0"/>
              </a:endParaRPr>
            </a:p>
          </p:txBody>
        </p:sp>
        <p:sp>
          <p:nvSpPr>
            <p:cNvPr id="17" name="TextBox 22">
              <a:extLst>
                <a:ext uri="{FF2B5EF4-FFF2-40B4-BE49-F238E27FC236}">
                  <a16:creationId xmlns:a16="http://schemas.microsoft.com/office/drawing/2014/main" id="{FD625662-192C-0F5C-303A-38C059BBFCA9}"/>
                </a:ext>
              </a:extLst>
            </p:cNvPr>
            <p:cNvSpPr txBox="1"/>
            <p:nvPr/>
          </p:nvSpPr>
          <p:spPr>
            <a:xfrm>
              <a:off x="1280772" y="5166438"/>
              <a:ext cx="2699343" cy="4001095"/>
            </a:xfrm>
            <a:prstGeom prst="rect">
              <a:avLst/>
            </a:prstGeom>
          </p:spPr>
          <p:txBody>
            <a:bodyPr wrap="square" lIns="0" tIns="0" rIns="0" bIns="0" rtlCol="0" anchor="t">
              <a:spAutoFit/>
            </a:bodyPr>
            <a:lstStyle/>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marL="285750" indent="-285750">
                <a:buFont typeface="Arial,Sans-Serif"/>
                <a:buChar char="•"/>
              </a:pPr>
              <a:r>
                <a:rPr lang="en-US" sz="2000" spc="-40" dirty="0">
                  <a:solidFill>
                    <a:schemeClr val="bg1">
                      <a:lumMod val="95000"/>
                    </a:schemeClr>
                  </a:solidFill>
                  <a:latin typeface="Arial" panose="020B0604020202020204" pitchFamily="34" charset="0"/>
                  <a:cs typeface="Arial" panose="020B0604020202020204" pitchFamily="34" charset="0"/>
                </a:rPr>
                <a:t>Resolving complaints promptly boots brand image</a:t>
              </a:r>
            </a:p>
            <a:p>
              <a:r>
                <a:rPr lang="en-US" sz="2000" spc="-40" dirty="0">
                  <a:solidFill>
                    <a:schemeClr val="bg1">
                      <a:lumMod val="95000"/>
                    </a:schemeClr>
                  </a:solidFill>
                  <a:latin typeface="Arial" panose="020B0604020202020204" pitchFamily="34" charset="0"/>
                  <a:cs typeface="Arial" panose="020B0604020202020204" pitchFamily="34" charset="0"/>
                </a:rPr>
                <a:t> </a:t>
              </a: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r>
                <a:rPr lang="en-US" sz="2000" spc="-40" dirty="0">
                  <a:solidFill>
                    <a:schemeClr val="bg1">
                      <a:lumMod val="95000"/>
                    </a:schemeClr>
                  </a:solidFill>
                  <a:latin typeface="Arial" panose="020B0604020202020204" pitchFamily="34" charset="0"/>
                  <a:cs typeface="Arial" panose="020B0604020202020204" pitchFamily="34" charset="0"/>
                </a:rPr>
                <a:t> </a:t>
              </a:r>
              <a:r>
                <a:rPr lang="en-US" sz="2000" spc="-40" dirty="0">
                  <a:solidFill>
                    <a:schemeClr val="bg1"/>
                  </a:solidFill>
                  <a:latin typeface="Arial" panose="020B0604020202020204" pitchFamily="34" charset="0"/>
                  <a:ea typeface="+mn-lt"/>
                  <a:cs typeface="Arial" panose="020B0604020202020204" pitchFamily="34" charset="0"/>
                </a:rPr>
                <a:t>P</a:t>
              </a:r>
              <a:r>
                <a:rPr lang="en-US" sz="2000" dirty="0">
                  <a:solidFill>
                    <a:schemeClr val="bg1"/>
                  </a:solidFill>
                  <a:latin typeface="Arial" panose="020B0604020202020204" pitchFamily="34" charset="0"/>
                  <a:ea typeface="+mn-lt"/>
                  <a:cs typeface="Arial" panose="020B0604020202020204" pitchFamily="34" charset="0"/>
                </a:rPr>
                <a:t>ositive word of mouth from satisfied customers</a:t>
              </a:r>
              <a:endParaRPr lang="en-US" sz="2000" dirty="0">
                <a:solidFill>
                  <a:schemeClr val="bg1"/>
                </a:solidFill>
                <a:latin typeface="Arial" panose="020B0604020202020204" pitchFamily="34" charset="0"/>
                <a:ea typeface="Calibri"/>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a:lnSpc>
                  <a:spcPts val="2427"/>
                </a:lnSpc>
              </a:pPr>
              <a:endParaRPr lang="en-US" sz="2000" spc="-40" dirty="0">
                <a:solidFill>
                  <a:schemeClr val="bg1">
                    <a:lumMod val="95000"/>
                  </a:schemeClr>
                </a:solidFill>
                <a:latin typeface="Arial" panose="020B0604020202020204" pitchFamily="34" charset="0"/>
                <a:cs typeface="Arial" panose="020B0604020202020204" pitchFamily="34" charset="0"/>
              </a:endParaRPr>
            </a:p>
          </p:txBody>
        </p:sp>
      </p:grpSp>
      <p:grpSp>
        <p:nvGrpSpPr>
          <p:cNvPr id="18" name="Group 17">
            <a:extLst>
              <a:ext uri="{FF2B5EF4-FFF2-40B4-BE49-F238E27FC236}">
                <a16:creationId xmlns:a16="http://schemas.microsoft.com/office/drawing/2014/main" id="{DB329DFC-E2E4-D3EF-2D84-52F8322A9ADC}"/>
              </a:ext>
            </a:extLst>
          </p:cNvPr>
          <p:cNvGrpSpPr/>
          <p:nvPr/>
        </p:nvGrpSpPr>
        <p:grpSpPr>
          <a:xfrm>
            <a:off x="13901834" y="1751401"/>
            <a:ext cx="3043315" cy="5807592"/>
            <a:chOff x="1026000" y="3667718"/>
            <a:chExt cx="3043315" cy="5807592"/>
          </a:xfrm>
        </p:grpSpPr>
        <p:sp>
          <p:nvSpPr>
            <p:cNvPr id="19" name="Freeform 9">
              <a:extLst>
                <a:ext uri="{FF2B5EF4-FFF2-40B4-BE49-F238E27FC236}">
                  <a16:creationId xmlns:a16="http://schemas.microsoft.com/office/drawing/2014/main" id="{54DBBD64-0EDF-57BC-9323-52858036477A}"/>
                </a:ext>
              </a:extLst>
            </p:cNvPr>
            <p:cNvSpPr/>
            <p:nvPr/>
          </p:nvSpPr>
          <p:spPr>
            <a:xfrm>
              <a:off x="1026000" y="3667718"/>
              <a:ext cx="3043315" cy="4667357"/>
            </a:xfrm>
            <a:prstGeom prst="roundRect">
              <a:avLst>
                <a:gd name="adj" fmla="val 9145"/>
              </a:avLst>
            </a:prstGeom>
            <a:solidFill>
              <a:schemeClr val="tx2"/>
            </a:solidFill>
            <a:effectLst>
              <a:outerShdw blurRad="50800" dist="38100" dir="5400000" algn="t" rotWithShape="0">
                <a:prstClr val="black">
                  <a:alpha val="40000"/>
                </a:prstClr>
              </a:outerShdw>
            </a:effectLst>
          </p:spPr>
          <p:txBody>
            <a:bodyPr/>
            <a:lstStyle/>
            <a:p>
              <a:endParaRPr lang="en-US" dirty="0">
                <a:latin typeface="Times New Roman" panose="02020603050405020304" pitchFamily="18" charset="0"/>
                <a:cs typeface="Times New Roman" panose="02020603050405020304" pitchFamily="18" charset="0"/>
              </a:endParaRPr>
            </a:p>
          </p:txBody>
        </p:sp>
        <p:sp>
          <p:nvSpPr>
            <p:cNvPr id="20" name="TextBox 21">
              <a:extLst>
                <a:ext uri="{FF2B5EF4-FFF2-40B4-BE49-F238E27FC236}">
                  <a16:creationId xmlns:a16="http://schemas.microsoft.com/office/drawing/2014/main" id="{424558AA-DC5A-537B-A26A-38303CAE2136}"/>
                </a:ext>
              </a:extLst>
            </p:cNvPr>
            <p:cNvSpPr txBox="1"/>
            <p:nvPr/>
          </p:nvSpPr>
          <p:spPr>
            <a:xfrm>
              <a:off x="1118674" y="3704896"/>
              <a:ext cx="2810250" cy="1861022"/>
            </a:xfrm>
            <a:prstGeom prst="rect">
              <a:avLst/>
            </a:prstGeom>
          </p:spPr>
          <p:txBody>
            <a:bodyPr wrap="square" lIns="0" tIns="0" rIns="0" bIns="0" rtlCol="0" anchor="t">
              <a:spAutoFit/>
            </a:bodyPr>
            <a:lstStyle/>
            <a:p>
              <a:pPr algn="ctr">
                <a:lnSpc>
                  <a:spcPts val="3712"/>
                </a:lnSpc>
                <a:spcBef>
                  <a:spcPct val="0"/>
                </a:spcBef>
              </a:pPr>
              <a:r>
                <a:rPr lang="en-US" sz="2800" b="1" dirty="0">
                  <a:solidFill>
                    <a:schemeClr val="bg1"/>
                  </a:solidFill>
                  <a:latin typeface="Arial" panose="020B0604020202020204" pitchFamily="34" charset="0"/>
                  <a:cs typeface="Arial" panose="020B0604020202020204" pitchFamily="34" charset="0"/>
                </a:rPr>
                <a:t>Statistical Analysis and Conclusion</a:t>
              </a:r>
            </a:p>
            <a:p>
              <a:pPr algn="ctr">
                <a:lnSpc>
                  <a:spcPts val="3712"/>
                </a:lnSpc>
                <a:spcBef>
                  <a:spcPct val="0"/>
                </a:spcBef>
              </a:pPr>
              <a:endParaRPr lang="en-US" sz="2800" b="1" dirty="0">
                <a:solidFill>
                  <a:schemeClr val="bg1"/>
                </a:solidFill>
                <a:latin typeface="Arial" panose="020B0604020202020204" pitchFamily="34" charset="0"/>
                <a:cs typeface="Arial" panose="020B0604020202020204" pitchFamily="34" charset="0"/>
              </a:endParaRPr>
            </a:p>
          </p:txBody>
        </p:sp>
        <p:sp>
          <p:nvSpPr>
            <p:cNvPr id="21" name="TextBox 22">
              <a:extLst>
                <a:ext uri="{FF2B5EF4-FFF2-40B4-BE49-F238E27FC236}">
                  <a16:creationId xmlns:a16="http://schemas.microsoft.com/office/drawing/2014/main" id="{CF76660A-D435-499D-84EE-4E4E9FED89CD}"/>
                </a:ext>
              </a:extLst>
            </p:cNvPr>
            <p:cNvSpPr txBox="1"/>
            <p:nvPr/>
          </p:nvSpPr>
          <p:spPr>
            <a:xfrm>
              <a:off x="1280772" y="5166438"/>
              <a:ext cx="2699343" cy="4308872"/>
            </a:xfrm>
            <a:prstGeom prst="rect">
              <a:avLst/>
            </a:prstGeom>
          </p:spPr>
          <p:txBody>
            <a:bodyPr wrap="square" lIns="0" tIns="0" rIns="0" bIns="0" rtlCol="0" anchor="t">
              <a:spAutoFit/>
            </a:bodyPr>
            <a:lstStyle/>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marL="285750" indent="-285750">
                <a:buFont typeface="Arial,Sans-Serif"/>
                <a:buChar char="•"/>
              </a:pPr>
              <a:r>
                <a:rPr lang="en-US" sz="2000" spc="-40" dirty="0">
                  <a:solidFill>
                    <a:schemeClr val="bg1">
                      <a:lumMod val="95000"/>
                    </a:schemeClr>
                  </a:solidFill>
                  <a:latin typeface="Arial" panose="020B0604020202020204" pitchFamily="34" charset="0"/>
                  <a:ea typeface="+mn-lt"/>
                  <a:cs typeface="Arial" panose="020B0604020202020204" pitchFamily="34" charset="0"/>
                </a:rPr>
                <a:t>Used Chi-Square Test</a:t>
              </a:r>
              <a:endParaRPr lang="en-US" sz="2000" dirty="0">
                <a:solidFill>
                  <a:schemeClr val="bg1"/>
                </a:solidFill>
                <a:latin typeface="Arial" panose="020B0604020202020204" pitchFamily="34" charset="0"/>
                <a:ea typeface="+mn-lt"/>
                <a:cs typeface="Arial" panose="020B0604020202020204" pitchFamily="34" charset="0"/>
              </a:endParaRPr>
            </a:p>
            <a:p>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r>
                <a:rPr lang="en-US" sz="2000" spc="-40" dirty="0">
                  <a:solidFill>
                    <a:schemeClr val="bg1">
                      <a:lumMod val="95000"/>
                    </a:schemeClr>
                  </a:solidFill>
                  <a:latin typeface="Arial" panose="020B0604020202020204" pitchFamily="34" charset="0"/>
                  <a:cs typeface="Arial" panose="020B0604020202020204" pitchFamily="34" charset="0"/>
                </a:rPr>
                <a:t> p – value = 1</a:t>
              </a:r>
            </a:p>
            <a:p>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r>
                <a:rPr lang="en-US" sz="2000" dirty="0">
                  <a:solidFill>
                    <a:schemeClr val="bg1"/>
                  </a:solidFill>
                  <a:latin typeface="Arial" panose="020B0604020202020204" pitchFamily="34" charset="0"/>
                  <a:ea typeface="+mn-lt"/>
                  <a:cs typeface="Arial" panose="020B0604020202020204" pitchFamily="34" charset="0"/>
                </a:rPr>
                <a:t>No relationship between customer ”Complaints” and Responses.</a:t>
              </a:r>
              <a:endParaRPr lang="en-US" sz="2000" dirty="0">
                <a:solidFill>
                  <a:schemeClr val="bg1"/>
                </a:solidFill>
                <a:latin typeface="Arial" panose="020B0604020202020204" pitchFamily="34" charset="0"/>
                <a:ea typeface="Calibri"/>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dirty="0">
                <a:solidFill>
                  <a:schemeClr val="bg1"/>
                </a:solidFill>
                <a:latin typeface="Arial" panose="020B0604020202020204" pitchFamily="34" charset="0"/>
                <a:ea typeface="+mn-lt"/>
                <a:cs typeface="Arial" panose="020B0604020202020204" pitchFamily="34" charset="0"/>
              </a:endParaRPr>
            </a:p>
            <a:p>
              <a:pPr marL="285750" indent="-285750">
                <a:buFont typeface="Arial,Sans-Serif"/>
                <a:buChar char="•"/>
              </a:pPr>
              <a:endParaRPr lang="en-US" sz="2000" spc="-40" dirty="0">
                <a:solidFill>
                  <a:schemeClr val="bg1">
                    <a:lumMod val="95000"/>
                  </a:schemeClr>
                </a:solidFill>
                <a:latin typeface="Arial" panose="020B0604020202020204" pitchFamily="34" charset="0"/>
                <a:cs typeface="Arial" panose="020B0604020202020204" pitchFamily="34" charset="0"/>
              </a:endParaRPr>
            </a:p>
            <a:p>
              <a:pPr>
                <a:lnSpc>
                  <a:spcPts val="2427"/>
                </a:lnSpc>
              </a:pPr>
              <a:endParaRPr lang="en-US" sz="2000" spc="-40" dirty="0">
                <a:solidFill>
                  <a:schemeClr val="bg1">
                    <a:lumMod val="95000"/>
                  </a:schemeClr>
                </a:solidFill>
                <a:latin typeface="Arial" panose="020B0604020202020204" pitchFamily="34" charset="0"/>
                <a:cs typeface="Arial" panose="020B0604020202020204" pitchFamily="34" charset="0"/>
              </a:endParaRPr>
            </a:p>
          </p:txBody>
        </p:sp>
      </p:grpSp>
      <p:cxnSp>
        <p:nvCxnSpPr>
          <p:cNvPr id="28" name="Straight Connector 27">
            <a:extLst>
              <a:ext uri="{FF2B5EF4-FFF2-40B4-BE49-F238E27FC236}">
                <a16:creationId xmlns:a16="http://schemas.microsoft.com/office/drawing/2014/main" id="{58098ABA-19CA-2617-53E2-D9E95872341B}"/>
              </a:ext>
            </a:extLst>
          </p:cNvPr>
          <p:cNvCxnSpPr>
            <a:cxnSpLocks/>
          </p:cNvCxnSpPr>
          <p:nvPr/>
        </p:nvCxnSpPr>
        <p:spPr>
          <a:xfrm>
            <a:off x="1018913" y="6833828"/>
            <a:ext cx="4442585" cy="0"/>
          </a:xfrm>
          <a:prstGeom prst="line">
            <a:avLst/>
          </a:prstGeom>
          <a:ln w="38100">
            <a:solidFill>
              <a:srgbClr val="084C6E"/>
            </a:solidFill>
            <a:prstDash val="sysDash"/>
          </a:ln>
        </p:spPr>
        <p:style>
          <a:lnRef idx="1">
            <a:schemeClr val="accent1"/>
          </a:lnRef>
          <a:fillRef idx="0">
            <a:schemeClr val="accent1"/>
          </a:fillRef>
          <a:effectRef idx="0">
            <a:schemeClr val="accent1"/>
          </a:effectRef>
          <a:fontRef idx="minor">
            <a:schemeClr val="tx1"/>
          </a:fontRef>
        </p:style>
      </p:cxnSp>
      <p:sp>
        <p:nvSpPr>
          <p:cNvPr id="29" name="OTLSHAPE_T_2508efa28ff349da8bc6837b0c12f3f2_Shape">
            <a:extLst>
              <a:ext uri="{FF2B5EF4-FFF2-40B4-BE49-F238E27FC236}">
                <a16:creationId xmlns:a16="http://schemas.microsoft.com/office/drawing/2014/main" id="{365A7CCF-7CA2-E80B-98FA-30DD5857331B}"/>
              </a:ext>
            </a:extLst>
          </p:cNvPr>
          <p:cNvSpPr/>
          <p:nvPr>
            <p:custDataLst>
              <p:tags r:id="rId1"/>
            </p:custDataLst>
          </p:nvPr>
        </p:nvSpPr>
        <p:spPr>
          <a:xfrm>
            <a:off x="5461498" y="6563261"/>
            <a:ext cx="7537804" cy="586993"/>
          </a:xfrm>
          <a:prstGeom prst="leftRightArrow">
            <a:avLst>
              <a:gd name="adj1" fmla="val 75000"/>
              <a:gd name="adj2" fmla="val 75540"/>
            </a:avLst>
          </a:prstGeom>
          <a:solidFill>
            <a:srgbClr val="033266"/>
          </a:solidFill>
          <a:ln w="12700" cap="flat" cmpd="sng" algn="ctr">
            <a:noFill/>
            <a:prstDash val="solid"/>
            <a:miter lim="800000"/>
          </a:ln>
          <a:effectLst/>
          <a:sp3d>
            <a:bevelT w="165100" h="12700"/>
          </a:sp3d>
          <a:extLst>
            <a:ext uri="{53640926-AAD7-44D8-BBD7-CCE9431645EC}">
              <a14:shadowObscured xmlns:a14="http://schemas.microsoft.com/office/drawing/2010/main" val="1"/>
            </a:ext>
          </a:ex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2000" b="1" kern="0" dirty="0">
                <a:solidFill>
                  <a:srgbClr val="FFFFFF"/>
                </a:solidFill>
                <a:latin typeface="Arial" panose="020B0604020202020204" pitchFamily="34" charset="0"/>
                <a:cs typeface="Arial" panose="020B0604020202020204" pitchFamily="34" charset="0"/>
              </a:rPr>
              <a:t>Contingency table</a:t>
            </a:r>
            <a:endParaRPr kumimoji="0" lang="en-US" sz="2000" b="1" i="0" u="none" strike="noStrike" kern="0" cap="none" spc="0" normalizeH="0" baseline="0" noProof="0" dirty="0">
              <a:ln>
                <a:noFill/>
              </a:ln>
              <a:solidFill>
                <a:srgbClr val="FFFFFF"/>
              </a:solidFill>
              <a:effectLst/>
              <a:uLnTx/>
              <a:uFillTx/>
              <a:latin typeface="Arial" panose="020B0604020202020204" pitchFamily="34" charset="0"/>
              <a:cs typeface="Arial" panose="020B0604020202020204" pitchFamily="34" charset="0"/>
            </a:endParaRPr>
          </a:p>
        </p:txBody>
      </p:sp>
      <p:cxnSp>
        <p:nvCxnSpPr>
          <p:cNvPr id="30" name="Straight Connector 29">
            <a:extLst>
              <a:ext uri="{FF2B5EF4-FFF2-40B4-BE49-F238E27FC236}">
                <a16:creationId xmlns:a16="http://schemas.microsoft.com/office/drawing/2014/main" id="{E7BD9407-3118-03A4-B369-0349FFA541CB}"/>
              </a:ext>
            </a:extLst>
          </p:cNvPr>
          <p:cNvCxnSpPr>
            <a:cxnSpLocks/>
          </p:cNvCxnSpPr>
          <p:nvPr/>
        </p:nvCxnSpPr>
        <p:spPr>
          <a:xfrm flipV="1">
            <a:off x="12927165" y="6833828"/>
            <a:ext cx="4440216" cy="22929"/>
          </a:xfrm>
          <a:prstGeom prst="line">
            <a:avLst/>
          </a:prstGeom>
          <a:ln w="38100">
            <a:solidFill>
              <a:srgbClr val="084C6E"/>
            </a:solidFill>
            <a:prstDash val="sysDash"/>
          </a:ln>
        </p:spPr>
        <p:style>
          <a:lnRef idx="1">
            <a:schemeClr val="accent1"/>
          </a:lnRef>
          <a:fillRef idx="0">
            <a:schemeClr val="accent1"/>
          </a:fillRef>
          <a:effectRef idx="0">
            <a:schemeClr val="accent1"/>
          </a:effectRef>
          <a:fontRef idx="minor">
            <a:schemeClr val="tx1"/>
          </a:fontRef>
        </p:style>
      </p:cxnSp>
      <p:sp>
        <p:nvSpPr>
          <p:cNvPr id="31" name="Freeform 9">
            <a:extLst>
              <a:ext uri="{FF2B5EF4-FFF2-40B4-BE49-F238E27FC236}">
                <a16:creationId xmlns:a16="http://schemas.microsoft.com/office/drawing/2014/main" id="{D9E58885-3456-FDBD-9F88-6F8DEC8228F0}"/>
              </a:ext>
            </a:extLst>
          </p:cNvPr>
          <p:cNvSpPr/>
          <p:nvPr/>
        </p:nvSpPr>
        <p:spPr>
          <a:xfrm>
            <a:off x="1159218" y="7262973"/>
            <a:ext cx="5073021" cy="2454102"/>
          </a:xfrm>
          <a:prstGeom prst="roundRect">
            <a:avLst>
              <a:gd name="adj" fmla="val 9145"/>
            </a:avLst>
          </a:prstGeom>
          <a:solidFill>
            <a:schemeClr val="bg1">
              <a:lumMod val="95000"/>
            </a:schemeClr>
          </a:solidFill>
          <a:effectLst>
            <a:outerShdw blurRad="50800" dist="38100" dir="5400000" algn="t" rotWithShape="0">
              <a:prstClr val="black">
                <a:alpha val="40000"/>
              </a:prstClr>
            </a:outerShdw>
          </a:effectLst>
        </p:spPr>
        <p:txBody>
          <a:bodyPr tIns="182880"/>
          <a:lstStyle/>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0" i="0" dirty="0">
                <a:effectLst/>
                <a:latin typeface="Arial" panose="020B0604020202020204" pitchFamily="34" charset="0"/>
                <a:cs typeface="Arial" panose="020B0604020202020204" pitchFamily="34" charset="0"/>
              </a:rPr>
              <a:t>Predominance of no complaints and no responses.</a:t>
            </a:r>
          </a:p>
          <a:p>
            <a:pPr marL="285750" indent="-285750">
              <a:buFont typeface="Arial" panose="020B0604020202020204" pitchFamily="34" charset="0"/>
              <a:buChar char="•"/>
            </a:pPr>
            <a:r>
              <a:rPr lang="en-US" b="0" i="0" dirty="0">
                <a:effectLst/>
                <a:latin typeface="Arial" panose="020B0604020202020204" pitchFamily="34" charset="0"/>
                <a:cs typeface="Arial" panose="020B0604020202020204" pitchFamily="34" charset="0"/>
              </a:rPr>
              <a:t>330 occurrences where complaints are absent, but responses are recorded.</a:t>
            </a:r>
          </a:p>
          <a:p>
            <a:pPr marL="285750" indent="-285750">
              <a:buFont typeface="Arial" panose="020B0604020202020204" pitchFamily="34" charset="0"/>
              <a:buChar char="•"/>
            </a:pPr>
            <a:r>
              <a:rPr lang="en-US" b="0" i="0" dirty="0">
                <a:effectLst/>
                <a:latin typeface="Arial" panose="020B0604020202020204" pitchFamily="34" charset="0"/>
                <a:cs typeface="Arial" panose="020B0604020202020204" pitchFamily="34" charset="0"/>
              </a:rPr>
              <a:t>Minimal instances of simultaneous complaints and responses</a:t>
            </a:r>
            <a:endParaRPr lang="en-US" dirty="0">
              <a:latin typeface="Arial" panose="020B0604020202020204" pitchFamily="34" charset="0"/>
              <a:cs typeface="Arial" panose="020B0604020202020204" pitchFamily="34" charset="0"/>
            </a:endParaRPr>
          </a:p>
        </p:txBody>
      </p:sp>
      <p:sp>
        <p:nvSpPr>
          <p:cNvPr id="32" name="Rounded Rectangle 14">
            <a:extLst>
              <a:ext uri="{FF2B5EF4-FFF2-40B4-BE49-F238E27FC236}">
                <a16:creationId xmlns:a16="http://schemas.microsoft.com/office/drawing/2014/main" id="{32F01A4C-962A-AEBF-04A4-3A2717317237}"/>
              </a:ext>
            </a:extLst>
          </p:cNvPr>
          <p:cNvSpPr/>
          <p:nvPr/>
        </p:nvSpPr>
        <p:spPr>
          <a:xfrm>
            <a:off x="1138944" y="7213697"/>
            <a:ext cx="5093295" cy="452589"/>
          </a:xfrm>
          <a:prstGeom prst="roundRect">
            <a:avLst/>
          </a:prstGeom>
          <a:solidFill>
            <a:srgbClr val="04AAE9"/>
          </a:solidFill>
          <a:ln w="9525" cap="flat" cmpd="sng" algn="ctr">
            <a:solidFill>
              <a:srgbClr val="13284B">
                <a:lumMod val="10000"/>
                <a:lumOff val="90000"/>
              </a:srgbClr>
            </a:solidFill>
            <a:prstDash val="solid"/>
          </a:ln>
          <a:effectLst/>
        </p:spPr>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marL="0" marR="0" lvl="0" indent="0" algn="ctr" defTabSz="685800" eaLnBrk="1" fontAlgn="auto" latinLnBrk="0" hangingPunct="1">
              <a:lnSpc>
                <a:spcPct val="100000"/>
              </a:lnSpc>
              <a:spcBef>
                <a:spcPts val="0"/>
              </a:spcBef>
              <a:spcAft>
                <a:spcPts val="0"/>
              </a:spcAft>
              <a:buClrTx/>
              <a:buSzTx/>
              <a:buFontTx/>
              <a:buNone/>
              <a:tabLst/>
              <a:defRPr/>
            </a:pPr>
            <a:r>
              <a:rPr lang="en-US" b="1" kern="0" dirty="0">
                <a:solidFill>
                  <a:schemeClr val="bg1"/>
                </a:solidFill>
                <a:latin typeface="Arial" panose="020B0604020202020204"/>
              </a:rPr>
              <a:t> </a:t>
            </a:r>
            <a:r>
              <a:rPr lang="en-US" sz="2000" b="1" i="0" dirty="0">
                <a:solidFill>
                  <a:schemeClr val="bg1"/>
                </a:solidFill>
                <a:effectLst/>
                <a:latin typeface="Arial" panose="020B0604020202020204" pitchFamily="34" charset="0"/>
                <a:cs typeface="Arial" panose="020B0604020202020204" pitchFamily="34" charset="0"/>
              </a:rPr>
              <a:t>Frequency Distribution</a:t>
            </a:r>
            <a:endParaRPr kumimoji="0" lang="en-US" sz="2000" b="1" i="0" u="none" strike="noStrike" kern="0" cap="none" spc="0" normalizeH="0" baseline="0" noProof="0" dirty="0">
              <a:ln>
                <a:noFill/>
              </a:ln>
              <a:solidFill>
                <a:schemeClr val="bg1"/>
              </a:solidFill>
              <a:effectLst/>
              <a:uLnTx/>
              <a:uFillTx/>
              <a:latin typeface="Arial" panose="020B0604020202020204" pitchFamily="34" charset="0"/>
              <a:cs typeface="Arial" panose="020B0604020202020204" pitchFamily="34" charset="0"/>
            </a:endParaRPr>
          </a:p>
        </p:txBody>
      </p:sp>
      <p:sp>
        <p:nvSpPr>
          <p:cNvPr id="39" name="Freeform 9">
            <a:extLst>
              <a:ext uri="{FF2B5EF4-FFF2-40B4-BE49-F238E27FC236}">
                <a16:creationId xmlns:a16="http://schemas.microsoft.com/office/drawing/2014/main" id="{BD233DE7-69CE-073E-94BF-74A01BBE4F08}"/>
              </a:ext>
            </a:extLst>
          </p:cNvPr>
          <p:cNvSpPr/>
          <p:nvPr/>
        </p:nvSpPr>
        <p:spPr>
          <a:xfrm>
            <a:off x="6741039" y="7279244"/>
            <a:ext cx="5073021" cy="2454102"/>
          </a:xfrm>
          <a:prstGeom prst="roundRect">
            <a:avLst>
              <a:gd name="adj" fmla="val 9145"/>
            </a:avLst>
          </a:prstGeom>
          <a:solidFill>
            <a:schemeClr val="bg1">
              <a:lumMod val="95000"/>
            </a:schemeClr>
          </a:solidFill>
          <a:effectLst>
            <a:outerShdw blurRad="50800" dist="38100" dir="5400000" algn="t" rotWithShape="0">
              <a:prstClr val="black">
                <a:alpha val="40000"/>
              </a:prstClr>
            </a:outerShdw>
          </a:effectLst>
        </p:spPr>
        <p:txBody>
          <a:bodyPr tIns="182880"/>
          <a:lstStyle/>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b="0" i="0" dirty="0">
                <a:effectLst/>
                <a:latin typeface="Arial" panose="020B0604020202020204" pitchFamily="34" charset="0"/>
                <a:cs typeface="Arial" panose="020B0604020202020204" pitchFamily="34" charset="0"/>
              </a:rPr>
              <a:t>Common occurrence of no complaints and no responses.</a:t>
            </a:r>
          </a:p>
          <a:p>
            <a:pPr marL="285750" indent="-285750" algn="l">
              <a:buFont typeface="Arial" panose="020B0604020202020204" pitchFamily="34" charset="0"/>
              <a:buChar char="•"/>
            </a:pPr>
            <a:r>
              <a:rPr lang="en-US" b="0" i="0" dirty="0">
                <a:effectLst/>
                <a:latin typeface="Arial" panose="020B0604020202020204" pitchFamily="34" charset="0"/>
                <a:cs typeface="Arial" panose="020B0604020202020204" pitchFamily="34" charset="0"/>
              </a:rPr>
              <a:t>Noteworthy proportion of responses without complaints.</a:t>
            </a:r>
          </a:p>
          <a:p>
            <a:pPr marL="285750" indent="-285750" algn="l">
              <a:buFont typeface="Arial" panose="020B0604020202020204" pitchFamily="34" charset="0"/>
              <a:buChar char="•"/>
            </a:pPr>
            <a:r>
              <a:rPr lang="en-US" b="0" i="0" dirty="0">
                <a:effectLst/>
                <a:latin typeface="Arial" panose="020B0604020202020204" pitchFamily="34" charset="0"/>
                <a:cs typeface="Arial" panose="020B0604020202020204" pitchFamily="34" charset="0"/>
              </a:rPr>
              <a:t>Sparse instances of both complaints and responses.</a:t>
            </a:r>
          </a:p>
        </p:txBody>
      </p:sp>
      <p:sp>
        <p:nvSpPr>
          <p:cNvPr id="40" name="Rounded Rectangle 14">
            <a:extLst>
              <a:ext uri="{FF2B5EF4-FFF2-40B4-BE49-F238E27FC236}">
                <a16:creationId xmlns:a16="http://schemas.microsoft.com/office/drawing/2014/main" id="{38D9F9BB-1EAA-0F8B-7029-1C94AAB470D3}"/>
              </a:ext>
            </a:extLst>
          </p:cNvPr>
          <p:cNvSpPr/>
          <p:nvPr/>
        </p:nvSpPr>
        <p:spPr>
          <a:xfrm>
            <a:off x="6720765" y="7229968"/>
            <a:ext cx="5093295" cy="452589"/>
          </a:xfrm>
          <a:prstGeom prst="roundRect">
            <a:avLst/>
          </a:prstGeom>
          <a:solidFill>
            <a:srgbClr val="04AAE9"/>
          </a:solidFill>
          <a:ln w="9525" cap="flat" cmpd="sng" algn="ctr">
            <a:solidFill>
              <a:srgbClr val="13284B">
                <a:lumMod val="10000"/>
                <a:lumOff val="90000"/>
              </a:srgbClr>
            </a:solidFill>
            <a:prstDash val="solid"/>
          </a:ln>
          <a:effectLst/>
        </p:spPr>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2000" b="1" i="0" dirty="0">
                <a:solidFill>
                  <a:schemeClr val="bg1"/>
                </a:solidFill>
                <a:effectLst/>
                <a:latin typeface="Arial" panose="020B0604020202020204" pitchFamily="34" charset="0"/>
                <a:cs typeface="Arial" panose="020B0604020202020204" pitchFamily="34" charset="0"/>
              </a:rPr>
              <a:t>Key Observations</a:t>
            </a:r>
            <a:endParaRPr kumimoji="0" lang="en-US" sz="2000" b="1" i="0" u="none" strike="noStrike" kern="0" cap="none" spc="0" normalizeH="0" baseline="0" noProof="0" dirty="0">
              <a:ln>
                <a:noFill/>
              </a:ln>
              <a:solidFill>
                <a:schemeClr val="bg1"/>
              </a:solidFill>
              <a:effectLst/>
              <a:uLnTx/>
              <a:uFillTx/>
              <a:latin typeface="Arial" panose="020B0604020202020204" pitchFamily="34" charset="0"/>
              <a:cs typeface="Arial" panose="020B0604020202020204" pitchFamily="34" charset="0"/>
            </a:endParaRPr>
          </a:p>
        </p:txBody>
      </p:sp>
      <p:sp>
        <p:nvSpPr>
          <p:cNvPr id="55" name="Freeform 9">
            <a:extLst>
              <a:ext uri="{FF2B5EF4-FFF2-40B4-BE49-F238E27FC236}">
                <a16:creationId xmlns:a16="http://schemas.microsoft.com/office/drawing/2014/main" id="{68C311B9-DCA8-E257-27A0-DA468FFE975C}"/>
              </a:ext>
            </a:extLst>
          </p:cNvPr>
          <p:cNvSpPr/>
          <p:nvPr/>
        </p:nvSpPr>
        <p:spPr>
          <a:xfrm>
            <a:off x="12294360" y="7262973"/>
            <a:ext cx="5073021" cy="2454102"/>
          </a:xfrm>
          <a:prstGeom prst="roundRect">
            <a:avLst>
              <a:gd name="adj" fmla="val 9145"/>
            </a:avLst>
          </a:prstGeom>
          <a:solidFill>
            <a:schemeClr val="bg1">
              <a:lumMod val="95000"/>
            </a:schemeClr>
          </a:solidFill>
          <a:effectLst>
            <a:outerShdw blurRad="50800" dist="38100" dir="5400000" algn="t" rotWithShape="0">
              <a:prstClr val="black">
                <a:alpha val="40000"/>
              </a:prstClr>
            </a:outerShdw>
          </a:effectLst>
        </p:spPr>
        <p:txBody>
          <a:bodyPr tIns="182880"/>
          <a:lstStyle/>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b="0" i="0" dirty="0">
                <a:effectLst/>
                <a:latin typeface="Arial" panose="020B0604020202020204" pitchFamily="34" charset="0"/>
                <a:cs typeface="Arial" panose="020B0604020202020204" pitchFamily="34" charset="0"/>
              </a:rPr>
              <a:t>Foundation for exploring the relationship between complaints and responses.</a:t>
            </a:r>
          </a:p>
          <a:p>
            <a:pPr marL="285750" indent="-285750" algn="l">
              <a:buFont typeface="Arial" panose="020B0604020202020204" pitchFamily="34" charset="0"/>
              <a:buChar char="•"/>
            </a:pPr>
            <a:r>
              <a:rPr lang="en-US" b="0" i="0" dirty="0">
                <a:effectLst/>
                <a:latin typeface="Arial" panose="020B0604020202020204" pitchFamily="34" charset="0"/>
                <a:cs typeface="Arial" panose="020B0604020202020204" pitchFamily="34" charset="0"/>
              </a:rPr>
              <a:t>Sets the stage for statistical analyses (e.g., chi-square tests).</a:t>
            </a: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
        <p:nvSpPr>
          <p:cNvPr id="56" name="Rounded Rectangle 14">
            <a:extLst>
              <a:ext uri="{FF2B5EF4-FFF2-40B4-BE49-F238E27FC236}">
                <a16:creationId xmlns:a16="http://schemas.microsoft.com/office/drawing/2014/main" id="{A29C9ACA-A6D3-F18A-D632-156E3843D970}"/>
              </a:ext>
            </a:extLst>
          </p:cNvPr>
          <p:cNvSpPr/>
          <p:nvPr/>
        </p:nvSpPr>
        <p:spPr>
          <a:xfrm>
            <a:off x="12274086" y="7213697"/>
            <a:ext cx="5093295" cy="452589"/>
          </a:xfrm>
          <a:prstGeom prst="roundRect">
            <a:avLst/>
          </a:prstGeom>
          <a:solidFill>
            <a:srgbClr val="04AAE9"/>
          </a:solidFill>
          <a:ln w="9525" cap="flat" cmpd="sng" algn="ctr">
            <a:solidFill>
              <a:srgbClr val="13284B">
                <a:lumMod val="10000"/>
                <a:lumOff val="90000"/>
              </a:srgbClr>
            </a:solidFill>
            <a:prstDash val="solid"/>
          </a:ln>
          <a:effectLst/>
        </p:spPr>
        <p:txBody>
          <a:bodyPr rot="0" spcFirstLastPara="0" vertOverflow="overflow" horzOverflow="overflow" vert="horz" wrap="square" lIns="68580" tIns="68580" rIns="68580" bIns="68580" numCol="1" spcCol="0" rtlCol="0" fromWordArt="0" anchor="ctr" anchorCtr="0" forceAA="0" compatLnSpc="1">
            <a:prstTxWarp prst="textNoShape">
              <a:avLst/>
            </a:prstTxWarp>
            <a:noAutofit/>
          </a:bodyP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2000" b="1" kern="0" dirty="0">
                <a:solidFill>
                  <a:schemeClr val="bg1"/>
                </a:solidFill>
                <a:latin typeface="Arial" panose="020B0604020202020204"/>
              </a:rPr>
              <a:t> </a:t>
            </a:r>
            <a:r>
              <a:rPr lang="en-US" sz="2000" b="1" i="0" dirty="0">
                <a:solidFill>
                  <a:schemeClr val="bg1"/>
                </a:solidFill>
                <a:effectLst/>
                <a:latin typeface="Arial" panose="020B0604020202020204" pitchFamily="34" charset="0"/>
                <a:cs typeface="Arial" panose="020B0604020202020204" pitchFamily="34" charset="0"/>
              </a:rPr>
              <a:t>Significance</a:t>
            </a:r>
            <a:endParaRPr kumimoji="0" lang="en-US" sz="2000" b="1" i="0" u="none" strike="noStrike" kern="0" cap="none" spc="0" normalizeH="0" baseline="0" noProof="0" dirty="0">
              <a:ln>
                <a:noFill/>
              </a:ln>
              <a:solidFill>
                <a:schemeClr val="bg1"/>
              </a:solidFill>
              <a:effectLst/>
              <a:uLnTx/>
              <a:uFillTx/>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587716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dirty="0">
                <a:ea typeface="+mn-lt"/>
                <a:cs typeface="+mn-lt"/>
              </a:rPr>
              <a:t>LIMITATIONS</a:t>
            </a:r>
            <a:endParaRPr lang="en-US" b="1" dirty="0">
              <a:cs typeface="Calibri"/>
            </a:endParaRPr>
          </a:p>
        </p:txBody>
      </p:sp>
      <p:grpSp>
        <p:nvGrpSpPr>
          <p:cNvPr id="23" name="Group 22">
            <a:extLst>
              <a:ext uri="{FF2B5EF4-FFF2-40B4-BE49-F238E27FC236}">
                <a16:creationId xmlns:a16="http://schemas.microsoft.com/office/drawing/2014/main" id="{0E435AAF-051B-DA24-28BF-A21B4ABC0442}"/>
              </a:ext>
            </a:extLst>
          </p:cNvPr>
          <p:cNvGrpSpPr>
            <a:grpSpLocks noChangeAspect="1"/>
          </p:cNvGrpSpPr>
          <p:nvPr/>
        </p:nvGrpSpPr>
        <p:grpSpPr>
          <a:xfrm>
            <a:off x="1147065" y="1388396"/>
            <a:ext cx="16138176" cy="7945075"/>
            <a:chOff x="304711" y="1400545"/>
            <a:chExt cx="2385064" cy="4470400"/>
          </a:xfrm>
        </p:grpSpPr>
        <p:sp>
          <p:nvSpPr>
            <p:cNvPr id="27" name="Trapezoid 26">
              <a:extLst>
                <a:ext uri="{FF2B5EF4-FFF2-40B4-BE49-F238E27FC236}">
                  <a16:creationId xmlns:a16="http://schemas.microsoft.com/office/drawing/2014/main" id="{5AD3FDD6-1291-C0C3-0643-26AA195A7FE4}"/>
                </a:ext>
              </a:extLst>
            </p:cNvPr>
            <p:cNvSpPr/>
            <p:nvPr/>
          </p:nvSpPr>
          <p:spPr>
            <a:xfrm rot="5400000">
              <a:off x="-1790812" y="3496068"/>
              <a:ext cx="4470400" cy="279353"/>
            </a:xfrm>
            <a:prstGeom prst="trapezoid">
              <a:avLst>
                <a:gd name="adj" fmla="val 69171"/>
              </a:avLst>
            </a:prstGeom>
            <a:solidFill>
              <a:srgbClr val="025FA7"/>
            </a:solidFill>
            <a:ln w="9525" cap="flat" cmpd="sng" algn="ctr">
              <a:solidFill>
                <a:srgbClr val="D6D6D6"/>
              </a:solidFill>
              <a:prstDash val="solid"/>
            </a:ln>
            <a:effectLst/>
          </p:spPr>
          <p:txBody>
            <a:bodyPr rot="0" spcFirstLastPara="0" vert="horz" wrap="square" lIns="121920" tIns="121920" rIns="121920" bIns="12192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b="0" i="0" u="none" strike="noStrike" kern="1200" cap="none" spc="0" normalizeH="0" baseline="0" noProof="0">
                <a:ln>
                  <a:noFill/>
                </a:ln>
                <a:solidFill>
                  <a:srgbClr val="13284B"/>
                </a:solidFill>
                <a:effectLst/>
                <a:uLnTx/>
                <a:uFillTx/>
                <a:latin typeface="Arial" panose="020B0604020202020204"/>
                <a:ea typeface="+mn-ea"/>
                <a:cs typeface="+mn-cs"/>
              </a:endParaRPr>
            </a:p>
          </p:txBody>
        </p:sp>
        <p:sp>
          <p:nvSpPr>
            <p:cNvPr id="32" name="Oval 31">
              <a:extLst>
                <a:ext uri="{FF2B5EF4-FFF2-40B4-BE49-F238E27FC236}">
                  <a16:creationId xmlns:a16="http://schemas.microsoft.com/office/drawing/2014/main" id="{2AC91A7A-E357-C3DC-E04E-ED21AC97F3D5}"/>
                </a:ext>
              </a:extLst>
            </p:cNvPr>
            <p:cNvSpPr/>
            <p:nvPr/>
          </p:nvSpPr>
          <p:spPr>
            <a:xfrm>
              <a:off x="854963" y="3575473"/>
              <a:ext cx="609600" cy="609600"/>
            </a:xfrm>
            <a:prstGeom prst="ellipse">
              <a:avLst/>
            </a:prstGeom>
            <a:solidFill>
              <a:srgbClr val="FFFFFF"/>
            </a:solidFill>
            <a:ln w="9525" cap="flat" cmpd="sng" algn="ctr">
              <a:solidFill>
                <a:srgbClr val="FFFFFF"/>
              </a:solidFill>
              <a:prstDash val="solid"/>
            </a:ln>
            <a:effectLst/>
          </p:spPr>
          <p:txBody>
            <a:bodyPr rot="0" spcFirstLastPara="0" vert="horz" wrap="square" lIns="121920" tIns="121920" rIns="121920" bIns="12192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b="0" i="0" u="none" strike="noStrike" kern="1200" cap="none" spc="0" normalizeH="0" baseline="0" noProof="0">
                <a:ln>
                  <a:noFill/>
                </a:ln>
                <a:solidFill>
                  <a:srgbClr val="13284B"/>
                </a:solidFill>
                <a:effectLst/>
                <a:uLnTx/>
                <a:uFillTx/>
                <a:latin typeface="Arial" panose="020B0604020202020204"/>
                <a:ea typeface="+mn-ea"/>
                <a:cs typeface="+mn-cs"/>
              </a:endParaRPr>
            </a:p>
          </p:txBody>
        </p:sp>
        <p:sp>
          <p:nvSpPr>
            <p:cNvPr id="34" name="Oval 33">
              <a:extLst>
                <a:ext uri="{FF2B5EF4-FFF2-40B4-BE49-F238E27FC236}">
                  <a16:creationId xmlns:a16="http://schemas.microsoft.com/office/drawing/2014/main" id="{AB3AE648-433D-B77E-15CA-873B59FB26FD}"/>
                </a:ext>
              </a:extLst>
            </p:cNvPr>
            <p:cNvSpPr/>
            <p:nvPr/>
          </p:nvSpPr>
          <p:spPr>
            <a:xfrm>
              <a:off x="854963" y="4383193"/>
              <a:ext cx="609600" cy="609600"/>
            </a:xfrm>
            <a:prstGeom prst="ellipse">
              <a:avLst/>
            </a:prstGeom>
            <a:solidFill>
              <a:srgbClr val="FFFFFF"/>
            </a:solidFill>
            <a:ln w="9525" cap="flat" cmpd="sng" algn="ctr">
              <a:solidFill>
                <a:srgbClr val="FFFFFF"/>
              </a:solidFill>
              <a:prstDash val="solid"/>
            </a:ln>
            <a:effectLst/>
          </p:spPr>
          <p:txBody>
            <a:bodyPr rot="0" spcFirstLastPara="0" vert="horz" wrap="square" lIns="121920" tIns="121920" rIns="121920" bIns="12192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b="0" i="0" u="none" strike="noStrike" kern="1200" cap="none" spc="0" normalizeH="0" baseline="0" noProof="0">
                <a:ln>
                  <a:noFill/>
                </a:ln>
                <a:solidFill>
                  <a:srgbClr val="13284B"/>
                </a:solidFill>
                <a:effectLst/>
                <a:uLnTx/>
                <a:uFillTx/>
                <a:latin typeface="Arial" panose="020B0604020202020204"/>
                <a:ea typeface="+mn-ea"/>
                <a:cs typeface="+mn-cs"/>
              </a:endParaRPr>
            </a:p>
          </p:txBody>
        </p:sp>
        <p:sp>
          <p:nvSpPr>
            <p:cNvPr id="40" name="TextBox 242">
              <a:extLst>
                <a:ext uri="{FF2B5EF4-FFF2-40B4-BE49-F238E27FC236}">
                  <a16:creationId xmlns:a16="http://schemas.microsoft.com/office/drawing/2014/main" id="{88D4BA68-27F5-07B1-EF25-3D0724099503}"/>
                </a:ext>
              </a:extLst>
            </p:cNvPr>
            <p:cNvSpPr txBox="1"/>
            <p:nvPr/>
          </p:nvSpPr>
          <p:spPr>
            <a:xfrm>
              <a:off x="764518" y="2116622"/>
              <a:ext cx="1921424" cy="526653"/>
            </a:xfrm>
            <a:prstGeom prst="rect">
              <a:avLst/>
            </a:prstGeom>
            <a:noFill/>
            <a:ln>
              <a:noFill/>
            </a:ln>
          </p:spPr>
          <p:txBody>
            <a:bodyPr wrap="none" tIns="121920" bIns="1219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sz="2200" b="0" i="0">
                  <a:solidFill>
                    <a:srgbClr val="374151"/>
                  </a:solidFill>
                  <a:effectLst/>
                  <a:latin typeface="Arial" panose="020B0604020202020204" pitchFamily="34" charset="0"/>
                  <a:cs typeface="Arial" panose="020B0604020202020204" pitchFamily="34" charset="0"/>
                </a:rPr>
                <a:t>The effectiveness of segmentation and marketing strategies may vary based on specific contexts, </a:t>
              </a:r>
            </a:p>
            <a:p>
              <a:pPr algn="l"/>
              <a:r>
                <a:rPr lang="en-US" sz="2200" b="0" i="0">
                  <a:solidFill>
                    <a:srgbClr val="374151"/>
                  </a:solidFill>
                  <a:effectLst/>
                  <a:latin typeface="Arial" panose="020B0604020202020204" pitchFamily="34" charset="0"/>
                  <a:cs typeface="Arial" panose="020B0604020202020204" pitchFamily="34" charset="0"/>
                </a:rPr>
                <a:t>limiting the universality of findings</a:t>
              </a:r>
            </a:p>
          </p:txBody>
        </p:sp>
        <p:sp>
          <p:nvSpPr>
            <p:cNvPr id="41" name="TextBox 243">
              <a:extLst>
                <a:ext uri="{FF2B5EF4-FFF2-40B4-BE49-F238E27FC236}">
                  <a16:creationId xmlns:a16="http://schemas.microsoft.com/office/drawing/2014/main" id="{08D49907-3D74-A337-B828-C5D92D3630EF}"/>
                </a:ext>
              </a:extLst>
            </p:cNvPr>
            <p:cNvSpPr txBox="1"/>
            <p:nvPr/>
          </p:nvSpPr>
          <p:spPr>
            <a:xfrm>
              <a:off x="765796" y="2962825"/>
              <a:ext cx="1921424" cy="526653"/>
            </a:xfrm>
            <a:prstGeom prst="rect">
              <a:avLst/>
            </a:prstGeom>
            <a:noFill/>
            <a:ln>
              <a:noFill/>
            </a:ln>
          </p:spPr>
          <p:txBody>
            <a:bodyPr wrap="none" tIns="121920" bIns="1219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US" sz="2200" b="0" i="0">
                  <a:solidFill>
                    <a:srgbClr val="374151"/>
                  </a:solidFill>
                  <a:effectLst/>
                  <a:latin typeface="Arial" panose="020B0604020202020204" pitchFamily="34" charset="0"/>
                  <a:cs typeface="Arial" panose="020B0604020202020204" pitchFamily="34" charset="0"/>
                </a:rPr>
                <a:t>The choice of statistical tests and libraries employed in the analysis may influence outcomes. </a:t>
              </a:r>
            </a:p>
            <a:p>
              <a:pPr marL="0" marR="0" lvl="0" indent="0" algn="just" defTabSz="457200" rtl="0" eaLnBrk="1" fontAlgn="auto" latinLnBrk="0" hangingPunct="1">
                <a:lnSpc>
                  <a:spcPct val="100000"/>
                </a:lnSpc>
                <a:spcBef>
                  <a:spcPts val="0"/>
                </a:spcBef>
                <a:spcAft>
                  <a:spcPts val="0"/>
                </a:spcAft>
                <a:buClrTx/>
                <a:buSzTx/>
                <a:buFontTx/>
                <a:buNone/>
                <a:tabLst/>
                <a:defRPr/>
              </a:pPr>
              <a:r>
                <a:rPr lang="en-US" sz="2200" b="0" i="0">
                  <a:solidFill>
                    <a:srgbClr val="374151"/>
                  </a:solidFill>
                  <a:effectLst/>
                  <a:latin typeface="Arial" panose="020B0604020202020204" pitchFamily="34" charset="0"/>
                  <a:cs typeface="Arial" panose="020B0604020202020204" pitchFamily="34" charset="0"/>
                </a:rPr>
                <a:t>Alternative methods could potentially yield different insights, adding a layer of interpretation </a:t>
              </a:r>
            </a:p>
            <a:p>
              <a:pPr marL="0" marR="0" lvl="0" indent="0" algn="just" defTabSz="457200" rtl="0" eaLnBrk="1" fontAlgn="auto" latinLnBrk="0" hangingPunct="1">
                <a:lnSpc>
                  <a:spcPct val="100000"/>
                </a:lnSpc>
                <a:spcBef>
                  <a:spcPts val="0"/>
                </a:spcBef>
                <a:spcAft>
                  <a:spcPts val="0"/>
                </a:spcAft>
                <a:buClrTx/>
                <a:buSzTx/>
                <a:buFontTx/>
                <a:buNone/>
                <a:tabLst/>
                <a:defRPr/>
              </a:pPr>
              <a:r>
                <a:rPr lang="en-US" sz="2200" b="0" i="0">
                  <a:solidFill>
                    <a:srgbClr val="374151"/>
                  </a:solidFill>
                  <a:effectLst/>
                  <a:latin typeface="Arial" panose="020B0604020202020204" pitchFamily="34" charset="0"/>
                  <a:cs typeface="Arial" panose="020B0604020202020204" pitchFamily="34" charset="0"/>
                </a:rPr>
                <a:t>subjectivity</a:t>
              </a:r>
              <a:endParaRPr kumimoji="0" lang="en-US" sz="2200" b="0" i="0" u="none" strike="noStrike" kern="1200" cap="none" spc="0" normalizeH="0" baseline="0" noProof="0">
                <a:ln>
                  <a:noFill/>
                </a:ln>
                <a:solidFill>
                  <a:srgbClr val="13284B"/>
                </a:solidFill>
                <a:effectLst/>
                <a:uLnTx/>
                <a:uFillTx/>
                <a:latin typeface="Arial" panose="020B0604020202020204" pitchFamily="34" charset="0"/>
                <a:cs typeface="Arial" panose="020B0604020202020204" pitchFamily="34" charset="0"/>
              </a:endParaRPr>
            </a:p>
          </p:txBody>
        </p:sp>
        <p:sp>
          <p:nvSpPr>
            <p:cNvPr id="45" name="TextBox 244">
              <a:extLst>
                <a:ext uri="{FF2B5EF4-FFF2-40B4-BE49-F238E27FC236}">
                  <a16:creationId xmlns:a16="http://schemas.microsoft.com/office/drawing/2014/main" id="{9B80FC9A-53A7-2FDF-72CA-262576925DD8}"/>
                </a:ext>
              </a:extLst>
            </p:cNvPr>
            <p:cNvSpPr txBox="1"/>
            <p:nvPr/>
          </p:nvSpPr>
          <p:spPr>
            <a:xfrm>
              <a:off x="768351" y="4540270"/>
              <a:ext cx="1921424" cy="526653"/>
            </a:xfrm>
            <a:prstGeom prst="rect">
              <a:avLst/>
            </a:prstGeom>
            <a:noFill/>
            <a:ln>
              <a:noFill/>
            </a:ln>
          </p:spPr>
          <p:txBody>
            <a:bodyPr wrap="none" tIns="121920" bIns="1219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The study is confined to the variables under consideration. Unexplored factors may contribute to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customer behavior and campaign responsiveness, suggesting that the comprehensive understanding</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of these aspects is subject to the studied variables</a:t>
              </a:r>
            </a:p>
          </p:txBody>
        </p:sp>
        <p:sp>
          <p:nvSpPr>
            <p:cNvPr id="46" name="TextBox 245">
              <a:extLst>
                <a:ext uri="{FF2B5EF4-FFF2-40B4-BE49-F238E27FC236}">
                  <a16:creationId xmlns:a16="http://schemas.microsoft.com/office/drawing/2014/main" id="{CD1199DE-D849-93E3-F2E4-091172C0845D}"/>
                </a:ext>
              </a:extLst>
            </p:cNvPr>
            <p:cNvSpPr txBox="1"/>
            <p:nvPr/>
          </p:nvSpPr>
          <p:spPr>
            <a:xfrm>
              <a:off x="767073" y="3676919"/>
              <a:ext cx="1921424" cy="526653"/>
            </a:xfrm>
            <a:prstGeom prst="rect">
              <a:avLst/>
            </a:prstGeom>
            <a:noFill/>
            <a:ln>
              <a:noFill/>
            </a:ln>
          </p:spPr>
          <p:txBody>
            <a:bodyPr wrap="none" tIns="121920" bIns="1219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The validity of findings is contingent on the quality and completeness of the dataset. Incomplete or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 inaccurate data could introduce biases and affect the robustness of the study's conclusions</a:t>
              </a:r>
            </a:p>
          </p:txBody>
        </p:sp>
      </p:grpSp>
      <p:grpSp>
        <p:nvGrpSpPr>
          <p:cNvPr id="59" name="Group 58">
            <a:extLst>
              <a:ext uri="{FF2B5EF4-FFF2-40B4-BE49-F238E27FC236}">
                <a16:creationId xmlns:a16="http://schemas.microsoft.com/office/drawing/2014/main" id="{4ED5C7CE-2ADF-CED8-0D65-6BA3151B66BF}"/>
              </a:ext>
            </a:extLst>
          </p:cNvPr>
          <p:cNvGrpSpPr/>
          <p:nvPr/>
        </p:nvGrpSpPr>
        <p:grpSpPr>
          <a:xfrm>
            <a:off x="3231475" y="2794882"/>
            <a:ext cx="824508" cy="4917863"/>
            <a:chOff x="3523985" y="3222230"/>
            <a:chExt cx="824508" cy="4917863"/>
          </a:xfrm>
        </p:grpSpPr>
        <p:pic>
          <p:nvPicPr>
            <p:cNvPr id="53" name="Graphic 32">
              <a:extLst>
                <a:ext uri="{FF2B5EF4-FFF2-40B4-BE49-F238E27FC236}">
                  <a16:creationId xmlns:a16="http://schemas.microsoft.com/office/drawing/2014/main" id="{44B6DDA0-BB60-41CA-AF46-26B9CD7B48E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7899967">
              <a:off x="3523987" y="3222230"/>
              <a:ext cx="759542" cy="759542"/>
            </a:xfrm>
            <a:prstGeom prst="rect">
              <a:avLst/>
            </a:prstGeom>
          </p:spPr>
        </p:pic>
        <p:pic>
          <p:nvPicPr>
            <p:cNvPr id="54" name="Graphic 32">
              <a:extLst>
                <a:ext uri="{FF2B5EF4-FFF2-40B4-BE49-F238E27FC236}">
                  <a16:creationId xmlns:a16="http://schemas.microsoft.com/office/drawing/2014/main" id="{C4FE06D3-3724-5ADA-7568-49A39A241D8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7899967">
              <a:off x="3588951" y="4608337"/>
              <a:ext cx="759542" cy="759542"/>
            </a:xfrm>
            <a:prstGeom prst="rect">
              <a:avLst/>
            </a:prstGeom>
          </p:spPr>
        </p:pic>
        <p:pic>
          <p:nvPicPr>
            <p:cNvPr id="55" name="Graphic 32">
              <a:extLst>
                <a:ext uri="{FF2B5EF4-FFF2-40B4-BE49-F238E27FC236}">
                  <a16:creationId xmlns:a16="http://schemas.microsoft.com/office/drawing/2014/main" id="{D1462E56-E594-0503-6B80-D5C5D06F4F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7899967">
              <a:off x="3523985" y="5944680"/>
              <a:ext cx="759542" cy="759542"/>
            </a:xfrm>
            <a:prstGeom prst="rect">
              <a:avLst/>
            </a:prstGeom>
          </p:spPr>
        </p:pic>
        <p:pic>
          <p:nvPicPr>
            <p:cNvPr id="56" name="Graphic 32">
              <a:extLst>
                <a:ext uri="{FF2B5EF4-FFF2-40B4-BE49-F238E27FC236}">
                  <a16:creationId xmlns:a16="http://schemas.microsoft.com/office/drawing/2014/main" id="{DBDD9193-CD28-E70B-60B7-97118FE78F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7899967">
              <a:off x="3580307" y="7380551"/>
              <a:ext cx="759542" cy="759542"/>
            </a:xfrm>
            <a:prstGeom prst="rect">
              <a:avLst/>
            </a:prstGeom>
          </p:spPr>
        </p:pic>
      </p:grpSp>
    </p:spTree>
    <p:extLst>
      <p:ext uri="{BB962C8B-B14F-4D97-AF65-F5344CB8AC3E}">
        <p14:creationId xmlns:p14="http://schemas.microsoft.com/office/powerpoint/2010/main" val="21787797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a:ea typeface="+mn-lt"/>
                <a:cs typeface="+mn-lt"/>
              </a:rPr>
              <a:t>FUTURE SCOPE</a:t>
            </a:r>
            <a:endParaRPr lang="en-US" b="1">
              <a:cs typeface="Calibri"/>
            </a:endParaRPr>
          </a:p>
        </p:txBody>
      </p:sp>
      <p:grpSp>
        <p:nvGrpSpPr>
          <p:cNvPr id="23" name="Group 22">
            <a:extLst>
              <a:ext uri="{FF2B5EF4-FFF2-40B4-BE49-F238E27FC236}">
                <a16:creationId xmlns:a16="http://schemas.microsoft.com/office/drawing/2014/main" id="{0E435AAF-051B-DA24-28BF-A21B4ABC0442}"/>
              </a:ext>
            </a:extLst>
          </p:cNvPr>
          <p:cNvGrpSpPr>
            <a:grpSpLocks noChangeAspect="1"/>
          </p:cNvGrpSpPr>
          <p:nvPr/>
        </p:nvGrpSpPr>
        <p:grpSpPr>
          <a:xfrm>
            <a:off x="1147661" y="1281277"/>
            <a:ext cx="16653648" cy="7945075"/>
            <a:chOff x="304799" y="1340273"/>
            <a:chExt cx="2384976" cy="4470400"/>
          </a:xfrm>
        </p:grpSpPr>
        <p:sp>
          <p:nvSpPr>
            <p:cNvPr id="27" name="Trapezoid 26">
              <a:extLst>
                <a:ext uri="{FF2B5EF4-FFF2-40B4-BE49-F238E27FC236}">
                  <a16:creationId xmlns:a16="http://schemas.microsoft.com/office/drawing/2014/main" id="{5AD3FDD6-1291-C0C3-0643-26AA195A7FE4}"/>
                </a:ext>
              </a:extLst>
            </p:cNvPr>
            <p:cNvSpPr/>
            <p:nvPr/>
          </p:nvSpPr>
          <p:spPr>
            <a:xfrm rot="5400000">
              <a:off x="-1790724" y="3435796"/>
              <a:ext cx="4470400" cy="279353"/>
            </a:xfrm>
            <a:prstGeom prst="trapezoid">
              <a:avLst>
                <a:gd name="adj" fmla="val 69171"/>
              </a:avLst>
            </a:prstGeom>
            <a:solidFill>
              <a:srgbClr val="025FA7"/>
            </a:solidFill>
            <a:ln w="9525" cap="flat" cmpd="sng" algn="ctr">
              <a:solidFill>
                <a:srgbClr val="D6D6D6"/>
              </a:solidFill>
              <a:prstDash val="solid"/>
            </a:ln>
            <a:effectLst/>
          </p:spPr>
          <p:txBody>
            <a:bodyPr rot="0" spcFirstLastPara="0" vert="horz" wrap="square" lIns="121920" tIns="121920" rIns="121920" bIns="12192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b="0" i="0" u="none" strike="noStrike" kern="1200" cap="none" spc="0" normalizeH="0" baseline="0" noProof="0">
                <a:ln>
                  <a:noFill/>
                </a:ln>
                <a:solidFill>
                  <a:srgbClr val="13284B"/>
                </a:solidFill>
                <a:effectLst/>
                <a:uLnTx/>
                <a:uFillTx/>
                <a:latin typeface="Arial" panose="020B0604020202020204"/>
                <a:ea typeface="+mn-ea"/>
                <a:cs typeface="+mn-cs"/>
              </a:endParaRPr>
            </a:p>
          </p:txBody>
        </p:sp>
        <p:sp>
          <p:nvSpPr>
            <p:cNvPr id="32" name="Oval 31">
              <a:extLst>
                <a:ext uri="{FF2B5EF4-FFF2-40B4-BE49-F238E27FC236}">
                  <a16:creationId xmlns:a16="http://schemas.microsoft.com/office/drawing/2014/main" id="{2AC91A7A-E357-C3DC-E04E-ED21AC97F3D5}"/>
                </a:ext>
              </a:extLst>
            </p:cNvPr>
            <p:cNvSpPr/>
            <p:nvPr/>
          </p:nvSpPr>
          <p:spPr>
            <a:xfrm>
              <a:off x="854963" y="3575473"/>
              <a:ext cx="609600" cy="609600"/>
            </a:xfrm>
            <a:prstGeom prst="ellipse">
              <a:avLst/>
            </a:prstGeom>
            <a:solidFill>
              <a:srgbClr val="FFFFFF"/>
            </a:solidFill>
            <a:ln w="9525" cap="flat" cmpd="sng" algn="ctr">
              <a:solidFill>
                <a:srgbClr val="FFFFFF"/>
              </a:solidFill>
              <a:prstDash val="solid"/>
            </a:ln>
            <a:effectLst/>
          </p:spPr>
          <p:txBody>
            <a:bodyPr rot="0" spcFirstLastPara="0" vert="horz" wrap="square" lIns="121920" tIns="121920" rIns="121920" bIns="12192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b="0" i="0" u="none" strike="noStrike" kern="1200" cap="none" spc="0" normalizeH="0" baseline="0" noProof="0">
                <a:ln>
                  <a:noFill/>
                </a:ln>
                <a:solidFill>
                  <a:srgbClr val="13284B"/>
                </a:solidFill>
                <a:effectLst/>
                <a:uLnTx/>
                <a:uFillTx/>
                <a:latin typeface="Arial" panose="020B0604020202020204"/>
                <a:ea typeface="+mn-ea"/>
                <a:cs typeface="+mn-cs"/>
              </a:endParaRPr>
            </a:p>
          </p:txBody>
        </p:sp>
        <p:sp>
          <p:nvSpPr>
            <p:cNvPr id="34" name="Oval 33">
              <a:extLst>
                <a:ext uri="{FF2B5EF4-FFF2-40B4-BE49-F238E27FC236}">
                  <a16:creationId xmlns:a16="http://schemas.microsoft.com/office/drawing/2014/main" id="{AB3AE648-433D-B77E-15CA-873B59FB26FD}"/>
                </a:ext>
              </a:extLst>
            </p:cNvPr>
            <p:cNvSpPr/>
            <p:nvPr/>
          </p:nvSpPr>
          <p:spPr>
            <a:xfrm>
              <a:off x="854963" y="4383193"/>
              <a:ext cx="609600" cy="609600"/>
            </a:xfrm>
            <a:prstGeom prst="ellipse">
              <a:avLst/>
            </a:prstGeom>
            <a:solidFill>
              <a:srgbClr val="FFFFFF"/>
            </a:solidFill>
            <a:ln w="9525" cap="flat" cmpd="sng" algn="ctr">
              <a:solidFill>
                <a:srgbClr val="FFFFFF"/>
              </a:solidFill>
              <a:prstDash val="solid"/>
            </a:ln>
            <a:effectLst/>
          </p:spPr>
          <p:txBody>
            <a:bodyPr rot="0" spcFirstLastPara="0" vert="horz" wrap="square" lIns="121920" tIns="121920" rIns="121920" bIns="121920"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b="0" i="0" u="none" strike="noStrike" kern="1200" cap="none" spc="0" normalizeH="0" baseline="0" noProof="0">
                <a:ln>
                  <a:noFill/>
                </a:ln>
                <a:solidFill>
                  <a:srgbClr val="13284B"/>
                </a:solidFill>
                <a:effectLst/>
                <a:uLnTx/>
                <a:uFillTx/>
                <a:latin typeface="Arial" panose="020B0604020202020204"/>
                <a:ea typeface="+mn-ea"/>
                <a:cs typeface="+mn-cs"/>
              </a:endParaRPr>
            </a:p>
          </p:txBody>
        </p:sp>
        <p:sp>
          <p:nvSpPr>
            <p:cNvPr id="40" name="TextBox 242">
              <a:extLst>
                <a:ext uri="{FF2B5EF4-FFF2-40B4-BE49-F238E27FC236}">
                  <a16:creationId xmlns:a16="http://schemas.microsoft.com/office/drawing/2014/main" id="{88D4BA68-27F5-07B1-EF25-3D0724099503}"/>
                </a:ext>
              </a:extLst>
            </p:cNvPr>
            <p:cNvSpPr txBox="1"/>
            <p:nvPr/>
          </p:nvSpPr>
          <p:spPr>
            <a:xfrm>
              <a:off x="764518" y="2116622"/>
              <a:ext cx="1921424" cy="526653"/>
            </a:xfrm>
            <a:prstGeom prst="rect">
              <a:avLst/>
            </a:prstGeom>
            <a:noFill/>
            <a:ln>
              <a:noFill/>
            </a:ln>
          </p:spPr>
          <p:txBody>
            <a:bodyPr wrap="none" tIns="121920" bIns="1219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sz="2200" b="0" i="0">
                  <a:solidFill>
                    <a:srgbClr val="374151"/>
                  </a:solidFill>
                  <a:effectLst/>
                  <a:latin typeface="Arial" panose="020B0604020202020204" pitchFamily="34" charset="0"/>
                  <a:cs typeface="Arial" panose="020B0604020202020204" pitchFamily="34" charset="0"/>
                </a:rPr>
                <a:t>Future research could focus on the dynamic nature of customer segments, exploring how these </a:t>
              </a:r>
            </a:p>
            <a:p>
              <a:pPr algn="l"/>
              <a:r>
                <a:rPr lang="en-US" sz="2200" b="0" i="0">
                  <a:solidFill>
                    <a:srgbClr val="374151"/>
                  </a:solidFill>
                  <a:effectLst/>
                  <a:latin typeface="Arial" panose="020B0604020202020204" pitchFamily="34" charset="0"/>
                  <a:cs typeface="Arial" panose="020B0604020202020204" pitchFamily="34" charset="0"/>
                </a:rPr>
                <a:t>segments evolve over time. This would involve identifying and understanding trends in customer behavior</a:t>
              </a:r>
            </a:p>
            <a:p>
              <a:pPr algn="l"/>
              <a:r>
                <a:rPr lang="en-US" sz="2200" b="0" i="0">
                  <a:solidFill>
                    <a:srgbClr val="374151"/>
                  </a:solidFill>
                  <a:effectLst/>
                  <a:latin typeface="Arial" panose="020B0604020202020204" pitchFamily="34" charset="0"/>
                  <a:cs typeface="Arial" panose="020B0604020202020204" pitchFamily="34" charset="0"/>
                </a:rPr>
                <a:t>that may change over different periods.</a:t>
              </a:r>
            </a:p>
          </p:txBody>
        </p:sp>
        <p:sp>
          <p:nvSpPr>
            <p:cNvPr id="41" name="TextBox 243">
              <a:extLst>
                <a:ext uri="{FF2B5EF4-FFF2-40B4-BE49-F238E27FC236}">
                  <a16:creationId xmlns:a16="http://schemas.microsoft.com/office/drawing/2014/main" id="{08D49907-3D74-A337-B828-C5D92D3630EF}"/>
                </a:ext>
              </a:extLst>
            </p:cNvPr>
            <p:cNvSpPr txBox="1"/>
            <p:nvPr/>
          </p:nvSpPr>
          <p:spPr>
            <a:xfrm>
              <a:off x="765796" y="2962825"/>
              <a:ext cx="1921424" cy="526653"/>
            </a:xfrm>
            <a:prstGeom prst="rect">
              <a:avLst/>
            </a:prstGeom>
            <a:noFill/>
            <a:ln>
              <a:noFill/>
            </a:ln>
          </p:spPr>
          <p:txBody>
            <a:bodyPr wrap="none" tIns="121920" bIns="1219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US" sz="2200" b="0" i="0">
                  <a:solidFill>
                    <a:srgbClr val="374151"/>
                  </a:solidFill>
                  <a:effectLst/>
                  <a:latin typeface="Arial" panose="020B0604020202020204" pitchFamily="34" charset="0"/>
                  <a:cs typeface="Arial" panose="020B0604020202020204" pitchFamily="34" charset="0"/>
                </a:rPr>
                <a:t>There is potential for incorporating advanced machine learning algorithms to enhance the accuracy of </a:t>
              </a:r>
            </a:p>
            <a:p>
              <a:pPr marL="0" marR="0" lvl="0" indent="0" algn="just" defTabSz="457200" rtl="0" eaLnBrk="1" fontAlgn="auto" latinLnBrk="0" hangingPunct="1">
                <a:lnSpc>
                  <a:spcPct val="100000"/>
                </a:lnSpc>
                <a:spcBef>
                  <a:spcPts val="0"/>
                </a:spcBef>
                <a:spcAft>
                  <a:spcPts val="0"/>
                </a:spcAft>
                <a:buClrTx/>
                <a:buSzTx/>
                <a:buFontTx/>
                <a:buNone/>
                <a:tabLst/>
                <a:defRPr/>
              </a:pPr>
              <a:r>
                <a:rPr lang="en-US" sz="2200" b="0" i="0">
                  <a:solidFill>
                    <a:srgbClr val="374151"/>
                  </a:solidFill>
                  <a:effectLst/>
                  <a:latin typeface="Arial" panose="020B0604020202020204" pitchFamily="34" charset="0"/>
                  <a:cs typeface="Arial" panose="020B0604020202020204" pitchFamily="34" charset="0"/>
                </a:rPr>
                <a:t>segmentation and prediction models. This could involve leveraging sophisticated techniques to uncover</a:t>
              </a:r>
            </a:p>
            <a:p>
              <a:pPr marL="0" marR="0" lvl="0" indent="0" algn="just" defTabSz="457200" rtl="0" eaLnBrk="1" fontAlgn="auto" latinLnBrk="0" hangingPunct="1">
                <a:lnSpc>
                  <a:spcPct val="100000"/>
                </a:lnSpc>
                <a:spcBef>
                  <a:spcPts val="0"/>
                </a:spcBef>
                <a:spcAft>
                  <a:spcPts val="0"/>
                </a:spcAft>
                <a:buClrTx/>
                <a:buSzTx/>
                <a:buFontTx/>
                <a:buNone/>
                <a:tabLst/>
                <a:defRPr/>
              </a:pPr>
              <a:r>
                <a:rPr lang="en-US" sz="2200" b="0" i="0">
                  <a:solidFill>
                    <a:srgbClr val="374151"/>
                  </a:solidFill>
                  <a:effectLst/>
                  <a:latin typeface="Arial" panose="020B0604020202020204" pitchFamily="34" charset="0"/>
                  <a:cs typeface="Arial" panose="020B0604020202020204" pitchFamily="34" charset="0"/>
                </a:rPr>
                <a:t>more intricate patterns in customer behavior</a:t>
              </a:r>
              <a:endParaRPr kumimoji="0" lang="en-US" sz="2200" b="0" i="0" u="none" strike="noStrike" kern="1200" cap="none" spc="0" normalizeH="0" baseline="0" noProof="0">
                <a:ln>
                  <a:noFill/>
                </a:ln>
                <a:solidFill>
                  <a:srgbClr val="13284B"/>
                </a:solidFill>
                <a:effectLst/>
                <a:uLnTx/>
                <a:uFillTx/>
                <a:latin typeface="Arial" panose="020B0604020202020204" pitchFamily="34" charset="0"/>
                <a:cs typeface="Arial" panose="020B0604020202020204" pitchFamily="34" charset="0"/>
              </a:endParaRPr>
            </a:p>
          </p:txBody>
        </p:sp>
        <p:sp>
          <p:nvSpPr>
            <p:cNvPr id="45" name="TextBox 244">
              <a:extLst>
                <a:ext uri="{FF2B5EF4-FFF2-40B4-BE49-F238E27FC236}">
                  <a16:creationId xmlns:a16="http://schemas.microsoft.com/office/drawing/2014/main" id="{9B80FC9A-53A7-2FDF-72CA-262576925DD8}"/>
                </a:ext>
              </a:extLst>
            </p:cNvPr>
            <p:cNvSpPr txBox="1"/>
            <p:nvPr/>
          </p:nvSpPr>
          <p:spPr>
            <a:xfrm>
              <a:off x="768351" y="4540270"/>
              <a:ext cx="1921424" cy="526653"/>
            </a:xfrm>
            <a:prstGeom prst="rect">
              <a:avLst/>
            </a:prstGeom>
            <a:noFill/>
            <a:ln>
              <a:noFill/>
            </a:ln>
          </p:spPr>
          <p:txBody>
            <a:bodyPr wrap="none" tIns="121920" bIns="1219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Future studies might consider conducting longitudinal analyses </a:t>
              </a:r>
              <a:r>
                <a:rPr kumimoji="0" lang="en-US" sz="2200" b="0" i="0" u="none" strike="noStrike" kern="1200" cap="none" spc="0" normalizeH="0" baseline="0" noProof="0" err="1">
                  <a:ln>
                    <a:noFill/>
                  </a:ln>
                  <a:solidFill>
                    <a:srgbClr val="13284B"/>
                  </a:solidFill>
                  <a:effectLst/>
                  <a:uLnTx/>
                  <a:uFillTx/>
                  <a:latin typeface="Arial" panose="020B0604020202020204"/>
                  <a:ea typeface="+mn-ea"/>
                  <a:cs typeface="+mn-cs"/>
                </a:rPr>
                <a:t>i.e</a:t>
              </a: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 tracking customer behavior over extended</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periods. This approach could offer a more in-depth and nuanced understanding of how marketing strategies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impact customer behavior over time, providing insights into long-term trends and patterns.</a:t>
              </a:r>
            </a:p>
          </p:txBody>
        </p:sp>
        <p:sp>
          <p:nvSpPr>
            <p:cNvPr id="46" name="TextBox 245">
              <a:extLst>
                <a:ext uri="{FF2B5EF4-FFF2-40B4-BE49-F238E27FC236}">
                  <a16:creationId xmlns:a16="http://schemas.microsoft.com/office/drawing/2014/main" id="{CD1199DE-D849-93E3-F2E4-091172C0845D}"/>
                </a:ext>
              </a:extLst>
            </p:cNvPr>
            <p:cNvSpPr txBox="1"/>
            <p:nvPr/>
          </p:nvSpPr>
          <p:spPr>
            <a:xfrm>
              <a:off x="767073" y="3676919"/>
              <a:ext cx="1921424" cy="526653"/>
            </a:xfrm>
            <a:prstGeom prst="rect">
              <a:avLst/>
            </a:prstGeom>
            <a:noFill/>
            <a:ln>
              <a:noFill/>
            </a:ln>
          </p:spPr>
          <p:txBody>
            <a:bodyPr wrap="none" tIns="121920" bIns="1219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Avenues for exploration include conducting sentiment analysis on customer feedback and social media</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data. This approach could provide richer insights into customer perceptions, sentiments, and preferences,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a:ln>
                    <a:noFill/>
                  </a:ln>
                  <a:solidFill>
                    <a:srgbClr val="13284B"/>
                  </a:solidFill>
                  <a:effectLst/>
                  <a:uLnTx/>
                  <a:uFillTx/>
                  <a:latin typeface="Arial" panose="020B0604020202020204"/>
                  <a:ea typeface="+mn-ea"/>
                  <a:cs typeface="+mn-cs"/>
                </a:rPr>
                <a:t>offering a more holistic understanding of customer behavior</a:t>
              </a:r>
            </a:p>
          </p:txBody>
        </p:sp>
      </p:grpSp>
      <p:grpSp>
        <p:nvGrpSpPr>
          <p:cNvPr id="59" name="Group 58">
            <a:extLst>
              <a:ext uri="{FF2B5EF4-FFF2-40B4-BE49-F238E27FC236}">
                <a16:creationId xmlns:a16="http://schemas.microsoft.com/office/drawing/2014/main" id="{4ED5C7CE-2ADF-CED8-0D65-6BA3151B66BF}"/>
              </a:ext>
            </a:extLst>
          </p:cNvPr>
          <p:cNvGrpSpPr/>
          <p:nvPr/>
        </p:nvGrpSpPr>
        <p:grpSpPr>
          <a:xfrm>
            <a:off x="3231475" y="2794882"/>
            <a:ext cx="824508" cy="4917863"/>
            <a:chOff x="3523985" y="3222230"/>
            <a:chExt cx="824508" cy="4917863"/>
          </a:xfrm>
        </p:grpSpPr>
        <p:pic>
          <p:nvPicPr>
            <p:cNvPr id="53" name="Graphic 32">
              <a:extLst>
                <a:ext uri="{FF2B5EF4-FFF2-40B4-BE49-F238E27FC236}">
                  <a16:creationId xmlns:a16="http://schemas.microsoft.com/office/drawing/2014/main" id="{44B6DDA0-BB60-41CA-AF46-26B9CD7B48E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7899967">
              <a:off x="3523987" y="3222230"/>
              <a:ext cx="759542" cy="759542"/>
            </a:xfrm>
            <a:prstGeom prst="rect">
              <a:avLst/>
            </a:prstGeom>
          </p:spPr>
        </p:pic>
        <p:pic>
          <p:nvPicPr>
            <p:cNvPr id="54" name="Graphic 32">
              <a:extLst>
                <a:ext uri="{FF2B5EF4-FFF2-40B4-BE49-F238E27FC236}">
                  <a16:creationId xmlns:a16="http://schemas.microsoft.com/office/drawing/2014/main" id="{C4FE06D3-3724-5ADA-7568-49A39A241D8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7899967">
              <a:off x="3588951" y="4608337"/>
              <a:ext cx="759542" cy="759542"/>
            </a:xfrm>
            <a:prstGeom prst="rect">
              <a:avLst/>
            </a:prstGeom>
          </p:spPr>
        </p:pic>
        <p:pic>
          <p:nvPicPr>
            <p:cNvPr id="55" name="Graphic 32">
              <a:extLst>
                <a:ext uri="{FF2B5EF4-FFF2-40B4-BE49-F238E27FC236}">
                  <a16:creationId xmlns:a16="http://schemas.microsoft.com/office/drawing/2014/main" id="{D1462E56-E594-0503-6B80-D5C5D06F4FA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7899967">
              <a:off x="3523985" y="5944680"/>
              <a:ext cx="759542" cy="759542"/>
            </a:xfrm>
            <a:prstGeom prst="rect">
              <a:avLst/>
            </a:prstGeom>
          </p:spPr>
        </p:pic>
        <p:pic>
          <p:nvPicPr>
            <p:cNvPr id="56" name="Graphic 32">
              <a:extLst>
                <a:ext uri="{FF2B5EF4-FFF2-40B4-BE49-F238E27FC236}">
                  <a16:creationId xmlns:a16="http://schemas.microsoft.com/office/drawing/2014/main" id="{DBDD9193-CD28-E70B-60B7-97118FE78F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7899967">
              <a:off x="3580307" y="7380551"/>
              <a:ext cx="759542" cy="759542"/>
            </a:xfrm>
            <a:prstGeom prst="rect">
              <a:avLst/>
            </a:prstGeom>
          </p:spPr>
        </p:pic>
      </p:grpSp>
    </p:spTree>
    <p:extLst>
      <p:ext uri="{BB962C8B-B14F-4D97-AF65-F5344CB8AC3E}">
        <p14:creationId xmlns:p14="http://schemas.microsoft.com/office/powerpoint/2010/main" val="3560285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a:extLst>
              <a:ext uri="{FF2B5EF4-FFF2-40B4-BE49-F238E27FC236}">
                <a16:creationId xmlns:a16="http://schemas.microsoft.com/office/drawing/2014/main" id="{2D4ACC9A-9840-A1C6-359B-478A36065837}"/>
              </a:ext>
            </a:extLst>
          </p:cNvPr>
          <p:cNvGrpSpPr/>
          <p:nvPr/>
        </p:nvGrpSpPr>
        <p:grpSpPr>
          <a:xfrm>
            <a:off x="-331040" y="-135378"/>
            <a:ext cx="1081781" cy="1122332"/>
            <a:chOff x="0" y="-76200"/>
            <a:chExt cx="711200" cy="685800"/>
          </a:xfrm>
        </p:grpSpPr>
        <p:sp>
          <p:nvSpPr>
            <p:cNvPr id="43" name="Freeform 43">
              <a:extLst>
                <a:ext uri="{FF2B5EF4-FFF2-40B4-BE49-F238E27FC236}">
                  <a16:creationId xmlns:a16="http://schemas.microsoft.com/office/drawing/2014/main" id="{A61C22E9-AC13-2E83-F1FD-7508217691D6}"/>
                </a:ext>
              </a:extLst>
            </p:cNvPr>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a:extLst>
                <a:ext uri="{FF2B5EF4-FFF2-40B4-BE49-F238E27FC236}">
                  <a16:creationId xmlns:a16="http://schemas.microsoft.com/office/drawing/2014/main" id="{69E8FB58-7570-A6EE-CEE1-D4252DEEEBCC}"/>
                </a:ext>
              </a:extLst>
            </p:cNvPr>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a:extLst>
              <a:ext uri="{FF2B5EF4-FFF2-40B4-BE49-F238E27FC236}">
                <a16:creationId xmlns:a16="http://schemas.microsoft.com/office/drawing/2014/main" id="{7A81E203-2831-578E-DBEB-47199302531C}"/>
              </a:ext>
            </a:extLst>
          </p:cNvPr>
          <p:cNvGrpSpPr/>
          <p:nvPr/>
        </p:nvGrpSpPr>
        <p:grpSpPr>
          <a:xfrm>
            <a:off x="-803248" y="9723883"/>
            <a:ext cx="21183599" cy="675084"/>
            <a:chOff x="0" y="-76200"/>
            <a:chExt cx="2789082" cy="685800"/>
          </a:xfrm>
        </p:grpSpPr>
        <p:sp>
          <p:nvSpPr>
            <p:cNvPr id="48" name="Freeform 48">
              <a:extLst>
                <a:ext uri="{FF2B5EF4-FFF2-40B4-BE49-F238E27FC236}">
                  <a16:creationId xmlns:a16="http://schemas.microsoft.com/office/drawing/2014/main" id="{ED166DD9-C765-B053-972E-E30F087C4046}"/>
                </a:ext>
              </a:extLst>
            </p:cNvPr>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a:extLst>
                <a:ext uri="{FF2B5EF4-FFF2-40B4-BE49-F238E27FC236}">
                  <a16:creationId xmlns:a16="http://schemas.microsoft.com/office/drawing/2014/main" id="{5611F95F-F32F-6E98-8866-CCD0C73592CC}"/>
                </a:ext>
              </a:extLst>
            </p:cNvPr>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a:extLst>
              <a:ext uri="{FF2B5EF4-FFF2-40B4-BE49-F238E27FC236}">
                <a16:creationId xmlns:a16="http://schemas.microsoft.com/office/drawing/2014/main" id="{156231F5-47D1-7B81-B05C-832A41A521C0}"/>
              </a:ext>
            </a:extLst>
          </p:cNvPr>
          <p:cNvGrpSpPr/>
          <p:nvPr/>
        </p:nvGrpSpPr>
        <p:grpSpPr>
          <a:xfrm>
            <a:off x="-47753" y="-219076"/>
            <a:ext cx="1742840" cy="1680597"/>
            <a:chOff x="0" y="-76200"/>
            <a:chExt cx="711200" cy="685800"/>
          </a:xfrm>
        </p:grpSpPr>
        <p:sp>
          <p:nvSpPr>
            <p:cNvPr id="51" name="Freeform 51">
              <a:extLst>
                <a:ext uri="{FF2B5EF4-FFF2-40B4-BE49-F238E27FC236}">
                  <a16:creationId xmlns:a16="http://schemas.microsoft.com/office/drawing/2014/main" id="{646078FD-2E36-FFA0-BE07-C09379CA3716}"/>
                </a:ext>
              </a:extLst>
            </p:cNvPr>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a:extLst>
                <a:ext uri="{FF2B5EF4-FFF2-40B4-BE49-F238E27FC236}">
                  <a16:creationId xmlns:a16="http://schemas.microsoft.com/office/drawing/2014/main" id="{072F2679-DE8C-C213-1326-2756AF1BDCD8}"/>
                </a:ext>
              </a:extLst>
            </p:cNvPr>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97B01A0D-5260-FFBC-324E-36E0493CDC44}"/>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a:ea typeface="+mn-lt"/>
                <a:cs typeface="+mn-lt"/>
              </a:rPr>
              <a:t>CONCLUSION</a:t>
            </a:r>
            <a:endParaRPr lang="en-US" b="1">
              <a:cs typeface="Calibri"/>
            </a:endParaRPr>
          </a:p>
        </p:txBody>
      </p:sp>
      <p:graphicFrame>
        <p:nvGraphicFramePr>
          <p:cNvPr id="60" name="TextBox 2">
            <a:extLst>
              <a:ext uri="{FF2B5EF4-FFF2-40B4-BE49-F238E27FC236}">
                <a16:creationId xmlns:a16="http://schemas.microsoft.com/office/drawing/2014/main" id="{F7B47187-B53B-987F-E617-9FB781B3FDE9}"/>
              </a:ext>
            </a:extLst>
          </p:cNvPr>
          <p:cNvGraphicFramePr/>
          <p:nvPr>
            <p:extLst>
              <p:ext uri="{D42A27DB-BD31-4B8C-83A1-F6EECF244321}">
                <p14:modId xmlns:p14="http://schemas.microsoft.com/office/powerpoint/2010/main" val="585798247"/>
              </p:ext>
            </p:extLst>
          </p:nvPr>
        </p:nvGraphicFramePr>
        <p:xfrm>
          <a:off x="1157458" y="1462576"/>
          <a:ext cx="16111132" cy="75813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784069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dirty="0">
                <a:ea typeface="+mn-lt"/>
                <a:cs typeface="+mn-lt"/>
              </a:rPr>
              <a:t>REFERENCES</a:t>
            </a:r>
            <a:endParaRPr lang="en-US" b="1" dirty="0">
              <a:cs typeface="Calibri"/>
            </a:endParaRPr>
          </a:p>
        </p:txBody>
      </p:sp>
      <p:sp>
        <p:nvSpPr>
          <p:cNvPr id="228" name="TextBox 227">
            <a:extLst>
              <a:ext uri="{FF2B5EF4-FFF2-40B4-BE49-F238E27FC236}">
                <a16:creationId xmlns:a16="http://schemas.microsoft.com/office/drawing/2014/main" id="{E03AC9C5-553C-58F1-180E-DC7A652B241A}"/>
              </a:ext>
            </a:extLst>
          </p:cNvPr>
          <p:cNvSpPr txBox="1"/>
          <p:nvPr/>
        </p:nvSpPr>
        <p:spPr>
          <a:xfrm>
            <a:off x="17592923" y="9834331"/>
            <a:ext cx="663677" cy="369332"/>
          </a:xfrm>
          <a:prstGeom prst="rect">
            <a:avLst/>
          </a:prstGeom>
          <a:noFill/>
        </p:spPr>
        <p:txBody>
          <a:bodyPr wrap="square" rtlCol="0">
            <a:spAutoFit/>
          </a:bodyPr>
          <a:lstStyle/>
          <a:p>
            <a:pPr algn="ctr"/>
            <a:r>
              <a:rPr lang="en-US" dirty="0">
                <a:solidFill>
                  <a:schemeClr val="bg1"/>
                </a:solidFill>
                <a:latin typeface="Arial" panose="020B0604020202020204" pitchFamily="34" charset="0"/>
                <a:cs typeface="Arial" panose="020B0604020202020204" pitchFamily="34" charset="0"/>
              </a:rPr>
              <a:t>6</a:t>
            </a:r>
          </a:p>
        </p:txBody>
      </p:sp>
      <p:sp>
        <p:nvSpPr>
          <p:cNvPr id="5" name="TextBox 4">
            <a:extLst>
              <a:ext uri="{FF2B5EF4-FFF2-40B4-BE49-F238E27FC236}">
                <a16:creationId xmlns:a16="http://schemas.microsoft.com/office/drawing/2014/main" id="{AA0C52CF-1E5D-217E-5333-D922FD7B6963}"/>
              </a:ext>
            </a:extLst>
          </p:cNvPr>
          <p:cNvSpPr txBox="1"/>
          <p:nvPr/>
        </p:nvSpPr>
        <p:spPr>
          <a:xfrm>
            <a:off x="1026470" y="1759528"/>
            <a:ext cx="15994603" cy="6767943"/>
          </a:xfrm>
          <a:prstGeom prst="rect">
            <a:avLst/>
          </a:prstGeom>
          <a:noFill/>
        </p:spPr>
        <p:txBody>
          <a:bodyPr wrap="square">
            <a:spAutoFit/>
          </a:bodyPr>
          <a:lstStyle/>
          <a:p>
            <a:pPr>
              <a:lnSpc>
                <a:spcPct val="200000"/>
              </a:lnSpc>
            </a:pPr>
            <a:r>
              <a:rPr lang="en-US" sz="2000">
                <a:latin typeface="Arial" panose="020B0604020202020204" pitchFamily="34" charset="0"/>
                <a:cs typeface="Arial" panose="020B0604020202020204" pitchFamily="34" charset="0"/>
              </a:rPr>
              <a:t>[1] Hosseini, M., &amp; </a:t>
            </a:r>
            <a:r>
              <a:rPr lang="en-US" sz="2000" err="1">
                <a:latin typeface="Arial" panose="020B0604020202020204" pitchFamily="34" charset="0"/>
                <a:cs typeface="Arial" panose="020B0604020202020204" pitchFamily="34" charset="0"/>
              </a:rPr>
              <a:t>Shabani</a:t>
            </a:r>
            <a:r>
              <a:rPr lang="en-US" sz="2000">
                <a:latin typeface="Arial" panose="020B0604020202020204" pitchFamily="34" charset="0"/>
                <a:cs typeface="Arial" panose="020B0604020202020204" pitchFamily="34" charset="0"/>
              </a:rPr>
              <a:t>, M. (2015). New approach to customer segmentation based on changes in customer value. Journal of Marketing Analytics, 3, 110-121. </a:t>
            </a:r>
          </a:p>
          <a:p>
            <a:pPr>
              <a:lnSpc>
                <a:spcPct val="200000"/>
              </a:lnSpc>
            </a:pPr>
            <a:r>
              <a:rPr lang="en-US" sz="2000">
                <a:latin typeface="Arial" panose="020B0604020202020204" pitchFamily="34" charset="0"/>
                <a:cs typeface="Arial" panose="020B0604020202020204" pitchFamily="34" charset="0"/>
              </a:rPr>
              <a:t>[2] Gunnarsson, B. R., </a:t>
            </a:r>
            <a:r>
              <a:rPr lang="en-US" sz="2000" err="1">
                <a:latin typeface="Arial" panose="020B0604020202020204" pitchFamily="34" charset="0"/>
                <a:cs typeface="Arial" panose="020B0604020202020204" pitchFamily="34" charset="0"/>
              </a:rPr>
              <a:t>vanden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Broucke</a:t>
            </a:r>
            <a:r>
              <a:rPr lang="en-US" sz="2000">
                <a:latin typeface="Arial" panose="020B0604020202020204" pitchFamily="34" charset="0"/>
                <a:cs typeface="Arial" panose="020B0604020202020204" pitchFamily="34" charset="0"/>
              </a:rPr>
              <a:t>, S., &amp; De </a:t>
            </a:r>
            <a:r>
              <a:rPr lang="en-US" sz="2000" err="1">
                <a:latin typeface="Arial" panose="020B0604020202020204" pitchFamily="34" charset="0"/>
                <a:cs typeface="Arial" panose="020B0604020202020204" pitchFamily="34" charset="0"/>
              </a:rPr>
              <a:t>Weerdt</a:t>
            </a:r>
            <a:r>
              <a:rPr lang="en-US" sz="2000">
                <a:latin typeface="Arial" panose="020B0604020202020204" pitchFamily="34" charset="0"/>
                <a:cs typeface="Arial" panose="020B0604020202020204" pitchFamily="34" charset="0"/>
              </a:rPr>
              <a:t>, J. (2019). Optimizing marketing campaign targeting using uncertainty-based predictive modelling. 2019 International Conference on Data Mining Workshops (</a:t>
            </a:r>
            <a:r>
              <a:rPr lang="en-US" sz="2000" err="1">
                <a:latin typeface="Arial" panose="020B0604020202020204" pitchFamily="34" charset="0"/>
                <a:cs typeface="Arial" panose="020B0604020202020204" pitchFamily="34" charset="0"/>
              </a:rPr>
              <a:t>ICDMW</a:t>
            </a:r>
            <a:r>
              <a:rPr lang="en-US" sz="2000">
                <a:latin typeface="Arial" panose="020B0604020202020204" pitchFamily="34" charset="0"/>
                <a:cs typeface="Arial" panose="020B0604020202020204" pitchFamily="34" charset="0"/>
              </a:rPr>
              <a:t>). </a:t>
            </a:r>
          </a:p>
          <a:p>
            <a:pPr>
              <a:lnSpc>
                <a:spcPct val="200000"/>
              </a:lnSpc>
            </a:pPr>
            <a:r>
              <a:rPr lang="en-US" sz="2000">
                <a:latin typeface="Arial" panose="020B0604020202020204" pitchFamily="34" charset="0"/>
                <a:cs typeface="Arial" panose="020B0604020202020204" pitchFamily="34" charset="0"/>
              </a:rPr>
              <a:t>[3] Chang, C.-T., Chu, X.-Y. (Marcos), &amp; Tsai, I.-T. (2020). How cause marketing campaign factors affect attitudes and purchase intention. Journal of Advertising Research, 61(1), 58– 77. </a:t>
            </a:r>
          </a:p>
          <a:p>
            <a:pPr>
              <a:lnSpc>
                <a:spcPct val="200000"/>
              </a:lnSpc>
            </a:pPr>
            <a:r>
              <a:rPr lang="en-US" sz="2000">
                <a:latin typeface="Arial" panose="020B0604020202020204" pitchFamily="34" charset="0"/>
                <a:cs typeface="Arial" panose="020B0604020202020204" pitchFamily="34" charset="0"/>
              </a:rPr>
              <a:t>[4] Blodgett, J. G., Wakefield, K. L., &amp; Barnes, J. H. (1995). The effects of customer service on consumer complaining behavior. Journal of services Marketing, 9(4), 31-42. </a:t>
            </a:r>
          </a:p>
          <a:p>
            <a:pPr>
              <a:lnSpc>
                <a:spcPct val="200000"/>
              </a:lnSpc>
            </a:pPr>
            <a:r>
              <a:rPr lang="en-US" sz="2000">
                <a:latin typeface="Arial" panose="020B0604020202020204" pitchFamily="34" charset="0"/>
                <a:cs typeface="Arial" panose="020B0604020202020204" pitchFamily="34" charset="0"/>
              </a:rPr>
              <a:t>[5] Sultan, F., Rohm, A. J., &amp; Gao, T. (2009). Factors influencing consumer acceptance of mobile marketing: a two-country study of youth markets. Journal of Interactive Marketing, 23(4), 308-320</a:t>
            </a:r>
          </a:p>
          <a:p>
            <a:pPr>
              <a:lnSpc>
                <a:spcPct val="200000"/>
              </a:lnSpc>
            </a:pPr>
            <a:r>
              <a:rPr lang="en-US" sz="2000">
                <a:latin typeface="Arial" panose="020B0604020202020204" pitchFamily="34" charset="0"/>
                <a:cs typeface="Arial" panose="020B0604020202020204" pitchFamily="34" charset="0"/>
              </a:rPr>
              <a:t>[6] Saldanha, R. (</a:t>
            </a:r>
            <a:r>
              <a:rPr lang="en-US" sz="2000" err="1">
                <a:latin typeface="Arial" panose="020B0604020202020204" pitchFamily="34" charset="0"/>
                <a:cs typeface="Arial" panose="020B0604020202020204" pitchFamily="34" charset="0"/>
              </a:rPr>
              <a:t>2020a</a:t>
            </a:r>
            <a:r>
              <a:rPr lang="en-US" sz="2000">
                <a:latin typeface="Arial" panose="020B0604020202020204" pitchFamily="34" charset="0"/>
                <a:cs typeface="Arial" panose="020B0604020202020204" pitchFamily="34" charset="0"/>
              </a:rPr>
              <a:t>, May 8). Marketing campaign. Kaggle. https://</a:t>
            </a:r>
            <a:r>
              <a:rPr lang="en-US" sz="2000" err="1">
                <a:latin typeface="Arial" panose="020B0604020202020204" pitchFamily="34" charset="0"/>
                <a:cs typeface="Arial" panose="020B0604020202020204" pitchFamily="34" charset="0"/>
              </a:rPr>
              <a:t>www.kaggle.com</a:t>
            </a:r>
            <a:r>
              <a:rPr lang="en-US" sz="2000">
                <a:latin typeface="Arial" panose="020B0604020202020204" pitchFamily="34" charset="0"/>
                <a:cs typeface="Arial" panose="020B0604020202020204" pitchFamily="34" charset="0"/>
              </a:rPr>
              <a:t>/datasets/</a:t>
            </a:r>
            <a:r>
              <a:rPr lang="en-US" sz="2000" err="1">
                <a:latin typeface="Arial" panose="020B0604020202020204" pitchFamily="34" charset="0"/>
                <a:cs typeface="Arial" panose="020B0604020202020204" pitchFamily="34" charset="0"/>
              </a:rPr>
              <a:t>rodsaldanha</a:t>
            </a:r>
            <a:r>
              <a:rPr lang="en-US" sz="2000">
                <a:latin typeface="Arial" panose="020B0604020202020204" pitchFamily="34" charset="0"/>
                <a:cs typeface="Arial" panose="020B0604020202020204" pitchFamily="34" charset="0"/>
              </a:rPr>
              <a:t>/</a:t>
            </a:r>
            <a:r>
              <a:rPr lang="en-US" sz="2000" err="1">
                <a:latin typeface="Arial" panose="020B0604020202020204" pitchFamily="34" charset="0"/>
                <a:cs typeface="Arial" panose="020B0604020202020204" pitchFamily="34" charset="0"/>
              </a:rPr>
              <a:t>arketing</a:t>
            </a:r>
            <a:r>
              <a:rPr lang="en-US" sz="2000">
                <a:latin typeface="Arial" panose="020B0604020202020204" pitchFamily="34" charset="0"/>
                <a:cs typeface="Arial" panose="020B0604020202020204" pitchFamily="34" charset="0"/>
              </a:rPr>
              <a:t>-campaign/</a:t>
            </a:r>
          </a:p>
        </p:txBody>
      </p:sp>
    </p:spTree>
    <p:extLst>
      <p:ext uri="{BB962C8B-B14F-4D97-AF65-F5344CB8AC3E}">
        <p14:creationId xmlns:p14="http://schemas.microsoft.com/office/powerpoint/2010/main" val="1503367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Freeform 2"/>
          <p:cNvSpPr/>
          <p:nvPr/>
        </p:nvSpPr>
        <p:spPr>
          <a:xfrm>
            <a:off x="8824471" y="-611137"/>
            <a:ext cx="15134786" cy="15885749"/>
          </a:xfrm>
          <a:custGeom>
            <a:avLst/>
            <a:gdLst/>
            <a:ahLst/>
            <a:cxnLst/>
            <a:rect l="l" t="t" r="r" b="b"/>
            <a:pathLst>
              <a:path w="15134786" h="15885749">
                <a:moveTo>
                  <a:pt x="0" y="0"/>
                </a:moveTo>
                <a:lnTo>
                  <a:pt x="15134786" y="0"/>
                </a:lnTo>
                <a:lnTo>
                  <a:pt x="15134786" y="15885749"/>
                </a:lnTo>
                <a:lnTo>
                  <a:pt x="0" y="15885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412189" y="-2487412"/>
            <a:ext cx="13832787" cy="14519147"/>
          </a:xfrm>
          <a:custGeom>
            <a:avLst/>
            <a:gdLst/>
            <a:ahLst/>
            <a:cxnLst/>
            <a:rect l="l" t="t" r="r" b="b"/>
            <a:pathLst>
              <a:path w="13832787" h="14519147">
                <a:moveTo>
                  <a:pt x="0" y="0"/>
                </a:moveTo>
                <a:lnTo>
                  <a:pt x="13832787" y="0"/>
                </a:lnTo>
                <a:lnTo>
                  <a:pt x="13832787" y="14519147"/>
                </a:lnTo>
                <a:lnTo>
                  <a:pt x="0" y="145191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4" name="Group 4"/>
          <p:cNvGrpSpPr/>
          <p:nvPr/>
        </p:nvGrpSpPr>
        <p:grpSpPr>
          <a:xfrm>
            <a:off x="2745686" y="2343959"/>
            <a:ext cx="12776509" cy="4856409"/>
            <a:chOff x="0" y="0"/>
            <a:chExt cx="3365006" cy="1279054"/>
          </a:xfrm>
          <a:solidFill>
            <a:srgbClr val="084C6E"/>
          </a:solidFill>
        </p:grpSpPr>
        <p:sp>
          <p:nvSpPr>
            <p:cNvPr id="5" name="Freeform 5"/>
            <p:cNvSpPr/>
            <p:nvPr/>
          </p:nvSpPr>
          <p:spPr>
            <a:xfrm>
              <a:off x="0" y="0"/>
              <a:ext cx="3365006" cy="1279054"/>
            </a:xfrm>
            <a:custGeom>
              <a:avLst/>
              <a:gdLst/>
              <a:ahLst/>
              <a:cxnLst/>
              <a:rect l="l" t="t" r="r" b="b"/>
              <a:pathLst>
                <a:path w="3365006" h="1279054">
                  <a:moveTo>
                    <a:pt x="0" y="0"/>
                  </a:moveTo>
                  <a:lnTo>
                    <a:pt x="3365006" y="0"/>
                  </a:lnTo>
                  <a:lnTo>
                    <a:pt x="3365006" y="1279054"/>
                  </a:lnTo>
                  <a:lnTo>
                    <a:pt x="0" y="1279054"/>
                  </a:lnTo>
                  <a:close/>
                </a:path>
              </a:pathLst>
            </a:custGeom>
            <a:grpFill/>
            <a:ln w="38100" cap="sq">
              <a:solidFill>
                <a:srgbClr val="FFFFFF"/>
              </a:solidFill>
              <a:prstDash val="solid"/>
              <a:miter/>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TextBox 6"/>
            <p:cNvSpPr txBox="1"/>
            <p:nvPr/>
          </p:nvSpPr>
          <p:spPr>
            <a:xfrm>
              <a:off x="56749" y="69225"/>
              <a:ext cx="812800" cy="841375"/>
            </a:xfrm>
            <a:prstGeom prst="rect">
              <a:avLst/>
            </a:prstGeom>
            <a:grpFill/>
          </p:spPr>
          <p:txBody>
            <a:bodyPr lIns="50800" tIns="50800" rIns="50800" bIns="50800" rtlCol="0" anchor="ctr"/>
            <a:lstStyle/>
            <a:p>
              <a:pPr marL="0" marR="0" lvl="0" indent="0" algn="ctr" defTabSz="914400" rtl="0" eaLnBrk="1" fontAlgn="auto" latinLnBrk="0" hangingPunct="1">
                <a:lnSpc>
                  <a:spcPts val="259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7" name="TextBox 7"/>
          <p:cNvSpPr txBox="1"/>
          <p:nvPr/>
        </p:nvSpPr>
        <p:spPr>
          <a:xfrm>
            <a:off x="3280094" y="4204096"/>
            <a:ext cx="11727811" cy="1119217"/>
          </a:xfrm>
          <a:prstGeom prst="rect">
            <a:avLst/>
          </a:prstGeom>
        </p:spPr>
        <p:txBody>
          <a:bodyPr lIns="0" tIns="0" rIns="0" bIns="0" rtlCol="0" anchor="t">
            <a:spAutoFit/>
          </a:bodyPr>
          <a:lstStyle/>
          <a:p>
            <a:pPr marL="0" marR="0" lvl="0" indent="0" algn="ctr" defTabSz="914400" rtl="0" eaLnBrk="1" fontAlgn="auto" latinLnBrk="0" hangingPunct="1">
              <a:lnSpc>
                <a:spcPts val="9283"/>
              </a:lnSpc>
              <a:spcBef>
                <a:spcPts val="0"/>
              </a:spcBef>
              <a:spcAft>
                <a:spcPts val="0"/>
              </a:spcAft>
              <a:buClrTx/>
              <a:buSzTx/>
              <a:buFontTx/>
              <a:buNone/>
              <a:tabLst/>
              <a:defRPr/>
            </a:pPr>
            <a:r>
              <a:rPr lang="en-US" sz="7700" b="1">
                <a:solidFill>
                  <a:srgbClr val="FFFFFF"/>
                </a:solidFill>
                <a:latin typeface="Arial"/>
                <a:cs typeface="Arial"/>
              </a:rPr>
              <a:t>TEAM MEMBERS</a:t>
            </a:r>
            <a:endParaRPr kumimoji="0" lang="en-US" sz="7700" b="1" i="0" u="none" strike="noStrike" kern="1200" cap="none" spc="0" normalizeH="0" baseline="0" noProof="0">
              <a:ln>
                <a:noFill/>
              </a:ln>
              <a:solidFill>
                <a:srgbClr val="FFFFFF"/>
              </a:solidFill>
              <a:effectLst/>
              <a:uLnTx/>
              <a:uFillTx/>
              <a:latin typeface="Arial"/>
              <a:ea typeface="+mn-ea"/>
              <a:cs typeface="Arial"/>
            </a:endParaRPr>
          </a:p>
        </p:txBody>
      </p:sp>
    </p:spTree>
    <p:extLst>
      <p:ext uri="{BB962C8B-B14F-4D97-AF65-F5344CB8AC3E}">
        <p14:creationId xmlns:p14="http://schemas.microsoft.com/office/powerpoint/2010/main" val="3790433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14337686" y="-2095112"/>
            <a:ext cx="6247623" cy="6247623"/>
          </a:xfrm>
          <a:custGeom>
            <a:avLst/>
            <a:gdLst/>
            <a:ahLst/>
            <a:cxnLst/>
            <a:rect l="l" t="t" r="r" b="b"/>
            <a:pathLst>
              <a:path w="6247623" h="6247623">
                <a:moveTo>
                  <a:pt x="0" y="0"/>
                </a:moveTo>
                <a:lnTo>
                  <a:pt x="6247623" y="0"/>
                </a:lnTo>
                <a:lnTo>
                  <a:pt x="6247623" y="6247624"/>
                </a:lnTo>
                <a:lnTo>
                  <a:pt x="0" y="624762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1" name="AutoShape 31"/>
          <p:cNvSpPr/>
          <p:nvPr/>
        </p:nvSpPr>
        <p:spPr>
          <a:xfrm flipV="1">
            <a:off x="1759036" y="7098370"/>
            <a:ext cx="14075783" cy="31713"/>
          </a:xfrm>
          <a:prstGeom prst="line">
            <a:avLst/>
          </a:prstGeom>
          <a:ln w="28575" cap="flat">
            <a:solidFill>
              <a:srgbClr val="FFFFFF"/>
            </a:solidFill>
            <a:prstDash val="solid"/>
            <a:headEnd type="none" w="sm" len="sm"/>
            <a:tailEnd type="none" w="sm" len="sm"/>
          </a:ln>
        </p:spPr>
        <p:txBody>
          <a:bodyPr/>
          <a:lstStyle/>
          <a:p>
            <a:pPr algn="ctr"/>
            <a:endParaRPr lang="en-US"/>
          </a:p>
        </p:txBody>
      </p:sp>
      <p:grpSp>
        <p:nvGrpSpPr>
          <p:cNvPr id="16" name="Group 15">
            <a:extLst>
              <a:ext uri="{FF2B5EF4-FFF2-40B4-BE49-F238E27FC236}">
                <a16:creationId xmlns:a16="http://schemas.microsoft.com/office/drawing/2014/main" id="{7EB73FF3-1241-5AB6-48D2-AB5679D20FEA}"/>
              </a:ext>
            </a:extLst>
          </p:cNvPr>
          <p:cNvGrpSpPr/>
          <p:nvPr/>
        </p:nvGrpSpPr>
        <p:grpSpPr>
          <a:xfrm>
            <a:off x="7680203" y="3538751"/>
            <a:ext cx="2746667" cy="3709337"/>
            <a:chOff x="4751836" y="3575647"/>
            <a:chExt cx="2746667" cy="3709337"/>
          </a:xfrm>
        </p:grpSpPr>
        <p:grpSp>
          <p:nvGrpSpPr>
            <p:cNvPr id="13" name="Group 13"/>
            <p:cNvGrpSpPr/>
            <p:nvPr/>
          </p:nvGrpSpPr>
          <p:grpSpPr>
            <a:xfrm>
              <a:off x="4751836" y="4441753"/>
              <a:ext cx="2746667" cy="2843231"/>
              <a:chOff x="0" y="-28575"/>
              <a:chExt cx="812800" cy="841375"/>
            </a:xfrm>
          </p:grpSpPr>
          <p:sp>
            <p:nvSpPr>
              <p:cNvPr id="14" name="Freeform 14"/>
              <p:cNvSpPr/>
              <p:nvPr/>
            </p:nvSpPr>
            <p:spPr>
              <a:xfrm>
                <a:off x="0" y="0"/>
                <a:ext cx="693668" cy="645716"/>
              </a:xfrm>
              <a:custGeom>
                <a:avLst/>
                <a:gdLst/>
                <a:ahLst/>
                <a:cxnLst/>
                <a:rect l="l" t="t" r="r" b="b"/>
                <a:pathLst>
                  <a:path w="693668" h="645716">
                    <a:moveTo>
                      <a:pt x="0" y="0"/>
                    </a:moveTo>
                    <a:lnTo>
                      <a:pt x="693668" y="0"/>
                    </a:lnTo>
                    <a:lnTo>
                      <a:pt x="693668" y="645716"/>
                    </a:lnTo>
                    <a:lnTo>
                      <a:pt x="0" y="645716"/>
                    </a:lnTo>
                    <a:close/>
                  </a:path>
                </a:pathLst>
              </a:custGeom>
              <a:solidFill>
                <a:srgbClr val="084C6E"/>
              </a:solidFill>
              <a:ln w="47625" cap="sq">
                <a:solidFill>
                  <a:srgbClr val="FFFFFF"/>
                </a:solidFill>
                <a:prstDash val="solid"/>
                <a:miter/>
              </a:ln>
            </p:spPr>
            <p:txBody>
              <a:bodyPr/>
              <a:lstStyle/>
              <a:p>
                <a:pPr algn="ctr"/>
                <a:endParaRPr lang="en-US"/>
              </a:p>
            </p:txBody>
          </p:sp>
          <p:sp>
            <p:nvSpPr>
              <p:cNvPr id="15" name="TextBox 15"/>
              <p:cNvSpPr txBox="1"/>
              <p:nvPr/>
            </p:nvSpPr>
            <p:spPr>
              <a:xfrm>
                <a:off x="0" y="-28575"/>
                <a:ext cx="812800" cy="841375"/>
              </a:xfrm>
              <a:prstGeom prst="rect">
                <a:avLst/>
              </a:prstGeom>
            </p:spPr>
            <p:txBody>
              <a:bodyPr lIns="50800" tIns="50800" rIns="50800" bIns="50800" rtlCol="0" anchor="ctr"/>
              <a:lstStyle/>
              <a:p>
                <a:pPr algn="ctr">
                  <a:lnSpc>
                    <a:spcPts val="2590"/>
                  </a:lnSpc>
                </a:pPr>
                <a:endParaRPr/>
              </a:p>
            </p:txBody>
          </p:sp>
        </p:grpSp>
        <p:sp>
          <p:nvSpPr>
            <p:cNvPr id="36" name="TextBox 36"/>
            <p:cNvSpPr txBox="1"/>
            <p:nvPr/>
          </p:nvSpPr>
          <p:spPr>
            <a:xfrm>
              <a:off x="4846591" y="5639742"/>
              <a:ext cx="2109933" cy="318613"/>
            </a:xfrm>
            <a:prstGeom prst="rect">
              <a:avLst/>
            </a:prstGeom>
          </p:spPr>
          <p:txBody>
            <a:bodyPr wrap="square" lIns="0" tIns="0" rIns="0" bIns="0" rtlCol="0" anchor="t">
              <a:spAutoFit/>
            </a:bodyPr>
            <a:lstStyle/>
            <a:p>
              <a:pPr algn="ctr">
                <a:lnSpc>
                  <a:spcPts val="2670"/>
                </a:lnSpc>
              </a:pPr>
              <a:r>
                <a:rPr lang="en-US" b="1" spc="-44">
                  <a:solidFill>
                    <a:srgbClr val="FFFFFF"/>
                  </a:solidFill>
                  <a:latin typeface="Arial"/>
                  <a:cs typeface="Arial"/>
                </a:rPr>
                <a:t>Moksha Shah</a:t>
              </a:r>
            </a:p>
          </p:txBody>
        </p:sp>
        <p:sp>
          <p:nvSpPr>
            <p:cNvPr id="61" name="椭圆 60">
              <a:extLst>
                <a:ext uri="{FF2B5EF4-FFF2-40B4-BE49-F238E27FC236}">
                  <a16:creationId xmlns:a16="http://schemas.microsoft.com/office/drawing/2014/main" id="{ACEB486E-565F-3A8E-FBA7-7F3846784BA0}"/>
                </a:ext>
              </a:extLst>
            </p:cNvPr>
            <p:cNvSpPr/>
            <p:nvPr/>
          </p:nvSpPr>
          <p:spPr>
            <a:xfrm>
              <a:off x="4939691" y="3575647"/>
              <a:ext cx="1956169" cy="1956169"/>
            </a:xfrm>
            <a:prstGeom prst="ellipse">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pic>
          <p:nvPicPr>
            <p:cNvPr id="60" name="图片 59" descr="人在微笑&#10;&#10;中度可信度描述已自动生成">
              <a:extLst>
                <a:ext uri="{FF2B5EF4-FFF2-40B4-BE49-F238E27FC236}">
                  <a16:creationId xmlns:a16="http://schemas.microsoft.com/office/drawing/2014/main" id="{D91D9D99-FE97-0149-40C1-84FAED9D401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65036" y="3610114"/>
              <a:ext cx="1894448" cy="1894448"/>
            </a:xfrm>
            <a:prstGeom prst="rect">
              <a:avLst/>
            </a:prstGeom>
          </p:spPr>
        </p:pic>
      </p:grpSp>
      <p:grpSp>
        <p:nvGrpSpPr>
          <p:cNvPr id="18" name="Group 17">
            <a:extLst>
              <a:ext uri="{FF2B5EF4-FFF2-40B4-BE49-F238E27FC236}">
                <a16:creationId xmlns:a16="http://schemas.microsoft.com/office/drawing/2014/main" id="{FFAFD213-8461-B521-99D2-E46C59334832}"/>
              </a:ext>
            </a:extLst>
          </p:cNvPr>
          <p:cNvGrpSpPr/>
          <p:nvPr/>
        </p:nvGrpSpPr>
        <p:grpSpPr>
          <a:xfrm>
            <a:off x="1893610" y="3554824"/>
            <a:ext cx="2746667" cy="3730160"/>
            <a:chOff x="1701886" y="3554824"/>
            <a:chExt cx="2746667" cy="3730160"/>
          </a:xfrm>
        </p:grpSpPr>
        <p:grpSp>
          <p:nvGrpSpPr>
            <p:cNvPr id="7" name="Group 7"/>
            <p:cNvGrpSpPr/>
            <p:nvPr/>
          </p:nvGrpSpPr>
          <p:grpSpPr>
            <a:xfrm>
              <a:off x="1701886" y="4441753"/>
              <a:ext cx="2746667" cy="2843231"/>
              <a:chOff x="0" y="-28575"/>
              <a:chExt cx="812800" cy="841375"/>
            </a:xfrm>
          </p:grpSpPr>
          <p:sp>
            <p:nvSpPr>
              <p:cNvPr id="8" name="Freeform 8"/>
              <p:cNvSpPr/>
              <p:nvPr/>
            </p:nvSpPr>
            <p:spPr>
              <a:xfrm>
                <a:off x="0" y="0"/>
                <a:ext cx="693668" cy="645716"/>
              </a:xfrm>
              <a:custGeom>
                <a:avLst/>
                <a:gdLst/>
                <a:ahLst/>
                <a:cxnLst/>
                <a:rect l="l" t="t" r="r" b="b"/>
                <a:pathLst>
                  <a:path w="693668" h="645716">
                    <a:moveTo>
                      <a:pt x="0" y="0"/>
                    </a:moveTo>
                    <a:lnTo>
                      <a:pt x="693668" y="0"/>
                    </a:lnTo>
                    <a:lnTo>
                      <a:pt x="693668" y="645716"/>
                    </a:lnTo>
                    <a:lnTo>
                      <a:pt x="0" y="645716"/>
                    </a:lnTo>
                    <a:close/>
                  </a:path>
                </a:pathLst>
              </a:custGeom>
              <a:solidFill>
                <a:srgbClr val="084C6E"/>
              </a:solidFill>
              <a:ln w="47625" cap="sq">
                <a:solidFill>
                  <a:srgbClr val="FFFFFF"/>
                </a:solidFill>
                <a:prstDash val="solid"/>
                <a:miter/>
              </a:ln>
            </p:spPr>
            <p:txBody>
              <a:bodyPr/>
              <a:lstStyle/>
              <a:p>
                <a:pPr algn="ctr"/>
                <a:endParaRPr lang="en-US"/>
              </a:p>
            </p:txBody>
          </p:sp>
          <p:sp>
            <p:nvSpPr>
              <p:cNvPr id="9" name="TextBox 9"/>
              <p:cNvSpPr txBox="1"/>
              <p:nvPr/>
            </p:nvSpPr>
            <p:spPr>
              <a:xfrm>
                <a:off x="0" y="-28575"/>
                <a:ext cx="812800" cy="841375"/>
              </a:xfrm>
              <a:prstGeom prst="rect">
                <a:avLst/>
              </a:prstGeom>
            </p:spPr>
            <p:txBody>
              <a:bodyPr lIns="50800" tIns="50800" rIns="50800" bIns="50800" rtlCol="0" anchor="ctr"/>
              <a:lstStyle/>
              <a:p>
                <a:pPr algn="ctr">
                  <a:lnSpc>
                    <a:spcPts val="2590"/>
                  </a:lnSpc>
                </a:pPr>
                <a:endParaRPr/>
              </a:p>
            </p:txBody>
          </p:sp>
        </p:grpSp>
        <p:sp>
          <p:nvSpPr>
            <p:cNvPr id="38" name="TextBox 38"/>
            <p:cNvSpPr txBox="1"/>
            <p:nvPr/>
          </p:nvSpPr>
          <p:spPr>
            <a:xfrm>
              <a:off x="1845388" y="5665561"/>
              <a:ext cx="2109933" cy="318613"/>
            </a:xfrm>
            <a:prstGeom prst="rect">
              <a:avLst/>
            </a:prstGeom>
          </p:spPr>
          <p:txBody>
            <a:bodyPr lIns="0" tIns="0" rIns="0" bIns="0" rtlCol="0" anchor="t">
              <a:spAutoFit/>
            </a:bodyPr>
            <a:lstStyle/>
            <a:p>
              <a:pPr algn="ctr">
                <a:lnSpc>
                  <a:spcPts val="2670"/>
                </a:lnSpc>
              </a:pPr>
              <a:r>
                <a:rPr lang="en-US" b="1" spc="-44">
                  <a:solidFill>
                    <a:srgbClr val="FFFFFF"/>
                  </a:solidFill>
                  <a:latin typeface="Arial"/>
                  <a:cs typeface="Arial"/>
                </a:rPr>
                <a:t>Bhanu Kurakula</a:t>
              </a:r>
            </a:p>
          </p:txBody>
        </p:sp>
        <p:sp>
          <p:nvSpPr>
            <p:cNvPr id="63" name="椭圆 62">
              <a:extLst>
                <a:ext uri="{FF2B5EF4-FFF2-40B4-BE49-F238E27FC236}">
                  <a16:creationId xmlns:a16="http://schemas.microsoft.com/office/drawing/2014/main" id="{D9D06776-B003-B4BC-10D3-5675ED1D64FB}"/>
                </a:ext>
              </a:extLst>
            </p:cNvPr>
            <p:cNvSpPr/>
            <p:nvPr/>
          </p:nvSpPr>
          <p:spPr>
            <a:xfrm>
              <a:off x="1882125" y="3554824"/>
              <a:ext cx="1956169" cy="1956169"/>
            </a:xfrm>
            <a:prstGeom prst="ellipse">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pic>
          <p:nvPicPr>
            <p:cNvPr id="75" name="图片 74" descr="图片包含 草, 人, 户外, 男人&#10;&#10;描述已自动生成">
              <a:extLst>
                <a:ext uri="{FF2B5EF4-FFF2-40B4-BE49-F238E27FC236}">
                  <a16:creationId xmlns:a16="http://schemas.microsoft.com/office/drawing/2014/main" id="{08A31FB1-D07C-FB16-9DE1-C1F73A8AFE5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920087" y="3601078"/>
              <a:ext cx="1898756" cy="1874476"/>
            </a:xfrm>
            <a:prstGeom prst="rect">
              <a:avLst/>
            </a:prstGeom>
          </p:spPr>
        </p:pic>
      </p:grpSp>
      <p:grpSp>
        <p:nvGrpSpPr>
          <p:cNvPr id="17" name="Group 16">
            <a:extLst>
              <a:ext uri="{FF2B5EF4-FFF2-40B4-BE49-F238E27FC236}">
                <a16:creationId xmlns:a16="http://schemas.microsoft.com/office/drawing/2014/main" id="{0EE5DC8D-6665-E46D-084F-5CF673244F5F}"/>
              </a:ext>
            </a:extLst>
          </p:cNvPr>
          <p:cNvGrpSpPr/>
          <p:nvPr/>
        </p:nvGrpSpPr>
        <p:grpSpPr>
          <a:xfrm>
            <a:off x="10452215" y="3561405"/>
            <a:ext cx="5656907" cy="3709337"/>
            <a:chOff x="10729663" y="3575647"/>
            <a:chExt cx="5656907" cy="3709337"/>
          </a:xfrm>
        </p:grpSpPr>
        <p:grpSp>
          <p:nvGrpSpPr>
            <p:cNvPr id="22" name="Group 13">
              <a:extLst>
                <a:ext uri="{FF2B5EF4-FFF2-40B4-BE49-F238E27FC236}">
                  <a16:creationId xmlns:a16="http://schemas.microsoft.com/office/drawing/2014/main" id="{3C0AC8B3-F13E-E4AA-EE6D-542E92EAEC70}"/>
                </a:ext>
              </a:extLst>
            </p:cNvPr>
            <p:cNvGrpSpPr/>
            <p:nvPr/>
          </p:nvGrpSpPr>
          <p:grpSpPr>
            <a:xfrm>
              <a:off x="10729663" y="4441753"/>
              <a:ext cx="5656907" cy="2843231"/>
              <a:chOff x="-861205" y="-28575"/>
              <a:chExt cx="1674005" cy="841375"/>
            </a:xfrm>
          </p:grpSpPr>
          <p:sp>
            <p:nvSpPr>
              <p:cNvPr id="23" name="Freeform 14">
                <a:extLst>
                  <a:ext uri="{FF2B5EF4-FFF2-40B4-BE49-F238E27FC236}">
                    <a16:creationId xmlns:a16="http://schemas.microsoft.com/office/drawing/2014/main" id="{D3C7D823-F861-B249-C78C-4A982B4B4BC5}"/>
                  </a:ext>
                </a:extLst>
              </p:cNvPr>
              <p:cNvSpPr/>
              <p:nvPr/>
            </p:nvSpPr>
            <p:spPr>
              <a:xfrm>
                <a:off x="-861205" y="599"/>
                <a:ext cx="693668" cy="645716"/>
              </a:xfrm>
              <a:custGeom>
                <a:avLst/>
                <a:gdLst/>
                <a:ahLst/>
                <a:cxnLst/>
                <a:rect l="l" t="t" r="r" b="b"/>
                <a:pathLst>
                  <a:path w="693668" h="645716">
                    <a:moveTo>
                      <a:pt x="0" y="0"/>
                    </a:moveTo>
                    <a:lnTo>
                      <a:pt x="693668" y="0"/>
                    </a:lnTo>
                    <a:lnTo>
                      <a:pt x="693668" y="645716"/>
                    </a:lnTo>
                    <a:lnTo>
                      <a:pt x="0" y="645716"/>
                    </a:lnTo>
                    <a:close/>
                  </a:path>
                </a:pathLst>
              </a:custGeom>
              <a:solidFill>
                <a:srgbClr val="084C6E"/>
              </a:solidFill>
              <a:ln w="47625" cap="sq">
                <a:solidFill>
                  <a:srgbClr val="FFFFFF"/>
                </a:solidFill>
                <a:prstDash val="solid"/>
                <a:miter/>
              </a:ln>
            </p:spPr>
            <p:txBody>
              <a:bodyPr/>
              <a:lstStyle/>
              <a:p>
                <a:pPr algn="ctr"/>
                <a:endParaRPr lang="en-US"/>
              </a:p>
            </p:txBody>
          </p:sp>
          <p:sp>
            <p:nvSpPr>
              <p:cNvPr id="24" name="TextBox 15">
                <a:extLst>
                  <a:ext uri="{FF2B5EF4-FFF2-40B4-BE49-F238E27FC236}">
                    <a16:creationId xmlns:a16="http://schemas.microsoft.com/office/drawing/2014/main" id="{25D38368-003C-3C71-71DE-CB84C12F4E20}"/>
                  </a:ext>
                </a:extLst>
              </p:cNvPr>
              <p:cNvSpPr txBox="1"/>
              <p:nvPr/>
            </p:nvSpPr>
            <p:spPr>
              <a:xfrm>
                <a:off x="0" y="-28575"/>
                <a:ext cx="812800" cy="841375"/>
              </a:xfrm>
              <a:prstGeom prst="rect">
                <a:avLst/>
              </a:prstGeom>
            </p:spPr>
            <p:txBody>
              <a:bodyPr lIns="50800" tIns="50800" rIns="50800" bIns="50800" rtlCol="0" anchor="ctr"/>
              <a:lstStyle/>
              <a:p>
                <a:pPr algn="ctr">
                  <a:lnSpc>
                    <a:spcPts val="2590"/>
                  </a:lnSpc>
                </a:pPr>
                <a:endParaRPr/>
              </a:p>
            </p:txBody>
          </p:sp>
        </p:grpSp>
        <p:sp>
          <p:nvSpPr>
            <p:cNvPr id="64" name="椭圆 63">
              <a:extLst>
                <a:ext uri="{FF2B5EF4-FFF2-40B4-BE49-F238E27FC236}">
                  <a16:creationId xmlns:a16="http://schemas.microsoft.com/office/drawing/2014/main" id="{DCEA5790-8867-904A-8DEC-03E7A427D99E}"/>
                </a:ext>
              </a:extLst>
            </p:cNvPr>
            <p:cNvSpPr/>
            <p:nvPr/>
          </p:nvSpPr>
          <p:spPr>
            <a:xfrm>
              <a:off x="10937794" y="3575647"/>
              <a:ext cx="1956169" cy="1956169"/>
            </a:xfrm>
            <a:prstGeom prst="ellipse">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pic>
          <p:nvPicPr>
            <p:cNvPr id="68" name="图片 67">
              <a:extLst>
                <a:ext uri="{FF2B5EF4-FFF2-40B4-BE49-F238E27FC236}">
                  <a16:creationId xmlns:a16="http://schemas.microsoft.com/office/drawing/2014/main" id="{58561566-BF08-42EB-519C-5A1958E64737}"/>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965117" y="3609473"/>
              <a:ext cx="1901520" cy="1901520"/>
            </a:xfrm>
            <a:prstGeom prst="rect">
              <a:avLst/>
            </a:prstGeom>
          </p:spPr>
        </p:pic>
        <p:sp>
          <p:nvSpPr>
            <p:cNvPr id="34" name="TextBox 34"/>
            <p:cNvSpPr txBox="1"/>
            <p:nvPr/>
          </p:nvSpPr>
          <p:spPr>
            <a:xfrm>
              <a:off x="10824771" y="5634642"/>
              <a:ext cx="2109933" cy="318613"/>
            </a:xfrm>
            <a:prstGeom prst="rect">
              <a:avLst/>
            </a:prstGeom>
          </p:spPr>
          <p:txBody>
            <a:bodyPr lIns="0" tIns="0" rIns="0" bIns="0" rtlCol="0" anchor="t">
              <a:spAutoFit/>
            </a:bodyPr>
            <a:lstStyle/>
            <a:p>
              <a:pPr algn="ctr">
                <a:lnSpc>
                  <a:spcPts val="2670"/>
                </a:lnSpc>
              </a:pPr>
              <a:r>
                <a:rPr lang="en-US" b="1" spc="-44">
                  <a:solidFill>
                    <a:srgbClr val="FFFFFF"/>
                  </a:solidFill>
                  <a:latin typeface="Arial"/>
                  <a:cs typeface="Arial"/>
                </a:rPr>
                <a:t>Riyanshi Shah</a:t>
              </a:r>
            </a:p>
          </p:txBody>
        </p:sp>
      </p:grpSp>
      <p:sp>
        <p:nvSpPr>
          <p:cNvPr id="3" name="Freeform 3"/>
          <p:cNvSpPr/>
          <p:nvPr/>
        </p:nvSpPr>
        <p:spPr>
          <a:xfrm>
            <a:off x="-513537" y="7801672"/>
            <a:ext cx="3608152" cy="3608152"/>
          </a:xfrm>
          <a:custGeom>
            <a:avLst/>
            <a:gdLst/>
            <a:ahLst/>
            <a:cxnLst/>
            <a:rect l="l" t="t" r="r" b="b"/>
            <a:pathLst>
              <a:path w="3608152" h="3608152">
                <a:moveTo>
                  <a:pt x="0" y="0"/>
                </a:moveTo>
                <a:lnTo>
                  <a:pt x="3608152" y="0"/>
                </a:lnTo>
                <a:lnTo>
                  <a:pt x="3608152" y="3608152"/>
                </a:lnTo>
                <a:lnTo>
                  <a:pt x="0" y="36081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32" name="TextBox 32"/>
          <p:cNvSpPr txBox="1"/>
          <p:nvPr/>
        </p:nvSpPr>
        <p:spPr>
          <a:xfrm>
            <a:off x="750358" y="460614"/>
            <a:ext cx="6727963" cy="725135"/>
          </a:xfrm>
          <a:prstGeom prst="rect">
            <a:avLst/>
          </a:prstGeom>
        </p:spPr>
        <p:txBody>
          <a:bodyPr wrap="square" lIns="0" tIns="0" rIns="0" bIns="0" rtlCol="0" anchor="t">
            <a:spAutoFit/>
          </a:bodyPr>
          <a:lstStyle/>
          <a:p>
            <a:pPr marL="0" lvl="0" indent="0">
              <a:lnSpc>
                <a:spcPts val="5892"/>
              </a:lnSpc>
              <a:spcBef>
                <a:spcPct val="0"/>
              </a:spcBef>
            </a:pPr>
            <a:r>
              <a:rPr lang="en-US" sz="4800" b="1">
                <a:solidFill>
                  <a:srgbClr val="FFFFFF"/>
                </a:solidFill>
                <a:latin typeface="Arial"/>
                <a:cs typeface="Arial"/>
              </a:rPr>
              <a:t>Team Introduction</a:t>
            </a:r>
            <a:endParaRPr lang="en-US"/>
          </a:p>
        </p:txBody>
      </p:sp>
      <p:grpSp>
        <p:nvGrpSpPr>
          <p:cNvPr id="11" name="Group 10">
            <a:extLst>
              <a:ext uri="{FF2B5EF4-FFF2-40B4-BE49-F238E27FC236}">
                <a16:creationId xmlns:a16="http://schemas.microsoft.com/office/drawing/2014/main" id="{D39BAB33-5DB8-7EAA-1222-F59ACF4516FB}"/>
              </a:ext>
            </a:extLst>
          </p:cNvPr>
          <p:cNvGrpSpPr/>
          <p:nvPr/>
        </p:nvGrpSpPr>
        <p:grpSpPr>
          <a:xfrm>
            <a:off x="13264817" y="3512983"/>
            <a:ext cx="2831250" cy="3719704"/>
            <a:chOff x="7714962" y="3565280"/>
            <a:chExt cx="2831250" cy="3719704"/>
          </a:xfrm>
        </p:grpSpPr>
        <p:grpSp>
          <p:nvGrpSpPr>
            <p:cNvPr id="19" name="Group 19"/>
            <p:cNvGrpSpPr/>
            <p:nvPr/>
          </p:nvGrpSpPr>
          <p:grpSpPr>
            <a:xfrm>
              <a:off x="7714962" y="4441753"/>
              <a:ext cx="2831250" cy="2843231"/>
              <a:chOff x="-25030" y="-28575"/>
              <a:chExt cx="837830" cy="841375"/>
            </a:xfrm>
          </p:grpSpPr>
          <p:sp>
            <p:nvSpPr>
              <p:cNvPr id="20" name="Freeform 20"/>
              <p:cNvSpPr/>
              <p:nvPr/>
            </p:nvSpPr>
            <p:spPr>
              <a:xfrm>
                <a:off x="-25030" y="4562"/>
                <a:ext cx="693668" cy="645716"/>
              </a:xfrm>
              <a:custGeom>
                <a:avLst/>
                <a:gdLst/>
                <a:ahLst/>
                <a:cxnLst/>
                <a:rect l="l" t="t" r="r" b="b"/>
                <a:pathLst>
                  <a:path w="693668" h="645716">
                    <a:moveTo>
                      <a:pt x="0" y="0"/>
                    </a:moveTo>
                    <a:lnTo>
                      <a:pt x="693668" y="0"/>
                    </a:lnTo>
                    <a:lnTo>
                      <a:pt x="693668" y="645716"/>
                    </a:lnTo>
                    <a:lnTo>
                      <a:pt x="0" y="645716"/>
                    </a:lnTo>
                    <a:close/>
                  </a:path>
                </a:pathLst>
              </a:custGeom>
              <a:solidFill>
                <a:srgbClr val="084C6E"/>
              </a:solidFill>
              <a:ln w="47625" cap="sq">
                <a:solidFill>
                  <a:srgbClr val="FFFFFF"/>
                </a:solidFill>
                <a:prstDash val="solid"/>
                <a:miter/>
              </a:ln>
            </p:spPr>
            <p:txBody>
              <a:bodyPr/>
              <a:lstStyle/>
              <a:p>
                <a:pPr algn="ctr"/>
                <a:endParaRPr lang="en-US"/>
              </a:p>
            </p:txBody>
          </p:sp>
          <p:sp>
            <p:nvSpPr>
              <p:cNvPr id="21" name="TextBox 21"/>
              <p:cNvSpPr txBox="1"/>
              <p:nvPr/>
            </p:nvSpPr>
            <p:spPr>
              <a:xfrm>
                <a:off x="0" y="-28575"/>
                <a:ext cx="812800" cy="841375"/>
              </a:xfrm>
              <a:prstGeom prst="rect">
                <a:avLst/>
              </a:prstGeom>
            </p:spPr>
            <p:txBody>
              <a:bodyPr lIns="50800" tIns="50800" rIns="50800" bIns="50800" rtlCol="0" anchor="ctr"/>
              <a:lstStyle/>
              <a:p>
                <a:pPr algn="ctr">
                  <a:lnSpc>
                    <a:spcPts val="2590"/>
                  </a:lnSpc>
                </a:pPr>
                <a:endParaRPr/>
              </a:p>
            </p:txBody>
          </p:sp>
        </p:grpSp>
        <p:grpSp>
          <p:nvGrpSpPr>
            <p:cNvPr id="10" name="Group 9">
              <a:extLst>
                <a:ext uri="{FF2B5EF4-FFF2-40B4-BE49-F238E27FC236}">
                  <a16:creationId xmlns:a16="http://schemas.microsoft.com/office/drawing/2014/main" id="{EEE9BBDD-BA0D-88C9-EE3C-591707068213}"/>
                </a:ext>
              </a:extLst>
            </p:cNvPr>
            <p:cNvGrpSpPr/>
            <p:nvPr/>
          </p:nvGrpSpPr>
          <p:grpSpPr>
            <a:xfrm>
              <a:off x="7940282" y="3565280"/>
              <a:ext cx="2109933" cy="2381866"/>
              <a:chOff x="7940282" y="3565280"/>
              <a:chExt cx="2109933" cy="2381866"/>
            </a:xfrm>
          </p:grpSpPr>
          <p:sp>
            <p:nvSpPr>
              <p:cNvPr id="65" name="椭圆 64">
                <a:extLst>
                  <a:ext uri="{FF2B5EF4-FFF2-40B4-BE49-F238E27FC236}">
                    <a16:creationId xmlns:a16="http://schemas.microsoft.com/office/drawing/2014/main" id="{24D14DD4-38F2-5DF4-28E7-74928C70E8F8}"/>
                  </a:ext>
                </a:extLst>
              </p:cNvPr>
              <p:cNvSpPr/>
              <p:nvPr/>
            </p:nvSpPr>
            <p:spPr>
              <a:xfrm>
                <a:off x="7998854" y="3565280"/>
                <a:ext cx="1908912" cy="1956169"/>
              </a:xfrm>
              <a:prstGeom prst="ellipse">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80" name="TextBox 36">
                <a:extLst>
                  <a:ext uri="{FF2B5EF4-FFF2-40B4-BE49-F238E27FC236}">
                    <a16:creationId xmlns:a16="http://schemas.microsoft.com/office/drawing/2014/main" id="{1C767CE7-E32B-4FD8-4E01-C0FE714647C7}"/>
                  </a:ext>
                </a:extLst>
              </p:cNvPr>
              <p:cNvSpPr txBox="1"/>
              <p:nvPr/>
            </p:nvSpPr>
            <p:spPr>
              <a:xfrm>
                <a:off x="7940282" y="5628533"/>
                <a:ext cx="2109933" cy="318613"/>
              </a:xfrm>
              <a:prstGeom prst="rect">
                <a:avLst/>
              </a:prstGeom>
            </p:spPr>
            <p:txBody>
              <a:bodyPr lIns="0" tIns="0" rIns="0" bIns="0" rtlCol="0" anchor="t">
                <a:spAutoFit/>
              </a:bodyPr>
              <a:lstStyle/>
              <a:p>
                <a:pPr algn="ctr">
                  <a:lnSpc>
                    <a:spcPts val="2670"/>
                  </a:lnSpc>
                </a:pPr>
                <a:r>
                  <a:rPr lang="en-US" b="1" spc="-44">
                    <a:solidFill>
                      <a:srgbClr val="FFFFFF"/>
                    </a:solidFill>
                    <a:latin typeface="Arial"/>
                    <a:cs typeface="Arial"/>
                  </a:rPr>
                  <a:t>Tanvi Lakhani</a:t>
                </a:r>
              </a:p>
            </p:txBody>
          </p:sp>
          <p:pic>
            <p:nvPicPr>
              <p:cNvPr id="45" name="Picture 44">
                <a:extLst>
                  <a:ext uri="{FF2B5EF4-FFF2-40B4-BE49-F238E27FC236}">
                    <a16:creationId xmlns:a16="http://schemas.microsoft.com/office/drawing/2014/main" id="{98E8913F-A99A-5AA7-1052-63C3E78942AB}"/>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2938" t="3504" r="3064" b="25462"/>
              <a:stretch/>
            </p:blipFill>
            <p:spPr>
              <a:xfrm>
                <a:off x="8036230" y="3583555"/>
                <a:ext cx="1815704" cy="1921007"/>
              </a:xfrm>
              <a:prstGeom prst="ellipse">
                <a:avLst/>
              </a:prstGeom>
            </p:spPr>
          </p:pic>
        </p:grpSp>
      </p:grpSp>
      <p:grpSp>
        <p:nvGrpSpPr>
          <p:cNvPr id="12" name="Group 11">
            <a:extLst>
              <a:ext uri="{FF2B5EF4-FFF2-40B4-BE49-F238E27FC236}">
                <a16:creationId xmlns:a16="http://schemas.microsoft.com/office/drawing/2014/main" id="{EE1C2495-9420-EBA8-979A-E6ECC19A028C}"/>
              </a:ext>
            </a:extLst>
          </p:cNvPr>
          <p:cNvGrpSpPr/>
          <p:nvPr/>
        </p:nvGrpSpPr>
        <p:grpSpPr>
          <a:xfrm>
            <a:off x="4728922" y="3554824"/>
            <a:ext cx="2746667" cy="3703684"/>
            <a:chOff x="13558117" y="3565280"/>
            <a:chExt cx="2746667" cy="3703684"/>
          </a:xfrm>
        </p:grpSpPr>
        <p:grpSp>
          <p:nvGrpSpPr>
            <p:cNvPr id="25" name="Group 25"/>
            <p:cNvGrpSpPr/>
            <p:nvPr/>
          </p:nvGrpSpPr>
          <p:grpSpPr>
            <a:xfrm>
              <a:off x="13558117" y="4425733"/>
              <a:ext cx="2746667" cy="2843231"/>
              <a:chOff x="0" y="-28575"/>
              <a:chExt cx="812800" cy="841375"/>
            </a:xfrm>
          </p:grpSpPr>
          <p:sp>
            <p:nvSpPr>
              <p:cNvPr id="26" name="Freeform 26"/>
              <p:cNvSpPr/>
              <p:nvPr/>
            </p:nvSpPr>
            <p:spPr>
              <a:xfrm>
                <a:off x="0" y="0"/>
                <a:ext cx="693668" cy="645716"/>
              </a:xfrm>
              <a:custGeom>
                <a:avLst/>
                <a:gdLst/>
                <a:ahLst/>
                <a:cxnLst/>
                <a:rect l="l" t="t" r="r" b="b"/>
                <a:pathLst>
                  <a:path w="693668" h="645716">
                    <a:moveTo>
                      <a:pt x="0" y="0"/>
                    </a:moveTo>
                    <a:lnTo>
                      <a:pt x="693668" y="0"/>
                    </a:lnTo>
                    <a:lnTo>
                      <a:pt x="693668" y="645716"/>
                    </a:lnTo>
                    <a:lnTo>
                      <a:pt x="0" y="645716"/>
                    </a:lnTo>
                    <a:close/>
                  </a:path>
                </a:pathLst>
              </a:custGeom>
              <a:solidFill>
                <a:srgbClr val="084C6E"/>
              </a:solidFill>
              <a:ln w="47625" cap="sq">
                <a:solidFill>
                  <a:srgbClr val="FFFFFF"/>
                </a:solidFill>
                <a:prstDash val="solid"/>
                <a:miter/>
              </a:ln>
            </p:spPr>
            <p:txBody>
              <a:bodyPr/>
              <a:lstStyle/>
              <a:p>
                <a:pPr algn="ctr"/>
                <a:endParaRPr lang="en-US"/>
              </a:p>
            </p:txBody>
          </p:sp>
          <p:sp>
            <p:nvSpPr>
              <p:cNvPr id="27" name="TextBox 27"/>
              <p:cNvSpPr txBox="1"/>
              <p:nvPr/>
            </p:nvSpPr>
            <p:spPr>
              <a:xfrm>
                <a:off x="0" y="-28575"/>
                <a:ext cx="812800" cy="841375"/>
              </a:xfrm>
              <a:prstGeom prst="rect">
                <a:avLst/>
              </a:prstGeom>
            </p:spPr>
            <p:txBody>
              <a:bodyPr lIns="50800" tIns="50800" rIns="50800" bIns="50800" rtlCol="0" anchor="ctr"/>
              <a:lstStyle/>
              <a:p>
                <a:pPr algn="ctr">
                  <a:lnSpc>
                    <a:spcPts val="2590"/>
                  </a:lnSpc>
                </a:pPr>
                <a:endParaRPr/>
              </a:p>
            </p:txBody>
          </p:sp>
        </p:grpSp>
        <p:sp>
          <p:nvSpPr>
            <p:cNvPr id="40" name="TextBox 40"/>
            <p:cNvSpPr txBox="1"/>
            <p:nvPr/>
          </p:nvSpPr>
          <p:spPr>
            <a:xfrm>
              <a:off x="13675193" y="5591910"/>
              <a:ext cx="2109933" cy="318613"/>
            </a:xfrm>
            <a:prstGeom prst="rect">
              <a:avLst/>
            </a:prstGeom>
          </p:spPr>
          <p:txBody>
            <a:bodyPr wrap="square" lIns="0" tIns="0" rIns="0" bIns="0" rtlCol="0" anchor="t">
              <a:spAutoFit/>
            </a:bodyPr>
            <a:lstStyle/>
            <a:p>
              <a:pPr algn="ctr">
                <a:lnSpc>
                  <a:spcPts val="2670"/>
                </a:lnSpc>
              </a:pPr>
              <a:r>
                <a:rPr lang="en-US" b="1" spc="-44" err="1">
                  <a:solidFill>
                    <a:srgbClr val="FFFFFF"/>
                  </a:solidFill>
                  <a:latin typeface="Arial"/>
                  <a:cs typeface="Arial"/>
                </a:rPr>
                <a:t>Miloni</a:t>
              </a:r>
              <a:r>
                <a:rPr lang="en-US" b="1" spc="-44">
                  <a:solidFill>
                    <a:srgbClr val="FFFFFF"/>
                  </a:solidFill>
                  <a:latin typeface="Arial"/>
                  <a:cs typeface="Arial"/>
                </a:rPr>
                <a:t> Shah</a:t>
              </a:r>
            </a:p>
          </p:txBody>
        </p:sp>
        <p:sp>
          <p:nvSpPr>
            <p:cNvPr id="62" name="椭圆 61">
              <a:extLst>
                <a:ext uri="{FF2B5EF4-FFF2-40B4-BE49-F238E27FC236}">
                  <a16:creationId xmlns:a16="http://schemas.microsoft.com/office/drawing/2014/main" id="{B87FC70D-3A0E-8A35-EB1F-D20DC14CF0FB}"/>
                </a:ext>
              </a:extLst>
            </p:cNvPr>
            <p:cNvSpPr/>
            <p:nvPr/>
          </p:nvSpPr>
          <p:spPr>
            <a:xfrm>
              <a:off x="13752076" y="3565280"/>
              <a:ext cx="1956169" cy="1956169"/>
            </a:xfrm>
            <a:prstGeom prst="ellipse">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pic>
          <p:nvPicPr>
            <p:cNvPr id="4" name="Picture 3" descr="A person smiling at camera&#10;&#10;Description automatically generated">
              <a:extLst>
                <a:ext uri="{FF2B5EF4-FFF2-40B4-BE49-F238E27FC236}">
                  <a16:creationId xmlns:a16="http://schemas.microsoft.com/office/drawing/2014/main" id="{2D598C62-ACA6-3038-480A-8F971C26087F}"/>
                </a:ext>
              </a:extLst>
            </p:cNvPr>
            <p:cNvPicPr>
              <a:picLocks noChangeAspect="1"/>
            </p:cNvPicPr>
            <p:nvPr/>
          </p:nvPicPr>
          <p:blipFill>
            <a:blip r:embed="rId9"/>
            <a:stretch>
              <a:fillRect/>
            </a:stretch>
          </p:blipFill>
          <p:spPr>
            <a:xfrm>
              <a:off x="13798362" y="3603812"/>
              <a:ext cx="1869143" cy="1877547"/>
            </a:xfrm>
            <a:prstGeom prst="rect">
              <a:avLst/>
            </a:prstGeom>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Freeform 2"/>
          <p:cNvSpPr/>
          <p:nvPr/>
        </p:nvSpPr>
        <p:spPr>
          <a:xfrm>
            <a:off x="8824471" y="-611137"/>
            <a:ext cx="15134786" cy="15885749"/>
          </a:xfrm>
          <a:custGeom>
            <a:avLst/>
            <a:gdLst/>
            <a:ahLst/>
            <a:cxnLst/>
            <a:rect l="l" t="t" r="r" b="b"/>
            <a:pathLst>
              <a:path w="15134786" h="15885749">
                <a:moveTo>
                  <a:pt x="0" y="0"/>
                </a:moveTo>
                <a:lnTo>
                  <a:pt x="15134786" y="0"/>
                </a:lnTo>
                <a:lnTo>
                  <a:pt x="15134786" y="15885749"/>
                </a:lnTo>
                <a:lnTo>
                  <a:pt x="0" y="15885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 name="Freeform 3"/>
          <p:cNvSpPr/>
          <p:nvPr/>
        </p:nvSpPr>
        <p:spPr>
          <a:xfrm>
            <a:off x="-2412189" y="-2487412"/>
            <a:ext cx="13832787" cy="14519147"/>
          </a:xfrm>
          <a:custGeom>
            <a:avLst/>
            <a:gdLst/>
            <a:ahLst/>
            <a:cxnLst/>
            <a:rect l="l" t="t" r="r" b="b"/>
            <a:pathLst>
              <a:path w="13832787" h="14519147">
                <a:moveTo>
                  <a:pt x="0" y="0"/>
                </a:moveTo>
                <a:lnTo>
                  <a:pt x="13832787" y="0"/>
                </a:lnTo>
                <a:lnTo>
                  <a:pt x="13832787" y="14519147"/>
                </a:lnTo>
                <a:lnTo>
                  <a:pt x="0" y="1451914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grpSp>
        <p:nvGrpSpPr>
          <p:cNvPr id="4" name="Group 4"/>
          <p:cNvGrpSpPr/>
          <p:nvPr/>
        </p:nvGrpSpPr>
        <p:grpSpPr>
          <a:xfrm>
            <a:off x="2745686" y="2343959"/>
            <a:ext cx="12776509" cy="4856409"/>
            <a:chOff x="0" y="0"/>
            <a:chExt cx="3365006" cy="1279054"/>
          </a:xfrm>
          <a:solidFill>
            <a:srgbClr val="084C6E"/>
          </a:solidFill>
        </p:grpSpPr>
        <p:sp>
          <p:nvSpPr>
            <p:cNvPr id="5" name="Freeform 5"/>
            <p:cNvSpPr/>
            <p:nvPr/>
          </p:nvSpPr>
          <p:spPr>
            <a:xfrm>
              <a:off x="0" y="0"/>
              <a:ext cx="3365006" cy="1279054"/>
            </a:xfrm>
            <a:custGeom>
              <a:avLst/>
              <a:gdLst/>
              <a:ahLst/>
              <a:cxnLst/>
              <a:rect l="l" t="t" r="r" b="b"/>
              <a:pathLst>
                <a:path w="3365006" h="1279054">
                  <a:moveTo>
                    <a:pt x="0" y="0"/>
                  </a:moveTo>
                  <a:lnTo>
                    <a:pt x="3365006" y="0"/>
                  </a:lnTo>
                  <a:lnTo>
                    <a:pt x="3365006" y="1279054"/>
                  </a:lnTo>
                  <a:lnTo>
                    <a:pt x="0" y="1279054"/>
                  </a:lnTo>
                  <a:close/>
                </a:path>
              </a:pathLst>
            </a:custGeom>
            <a:grpFill/>
            <a:ln w="38100" cap="sq">
              <a:solidFill>
                <a:srgbClr val="FFFFFF"/>
              </a:solidFill>
              <a:prstDash val="solid"/>
              <a:miter/>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TextBox 6"/>
            <p:cNvSpPr txBox="1"/>
            <p:nvPr/>
          </p:nvSpPr>
          <p:spPr>
            <a:xfrm>
              <a:off x="56749" y="69225"/>
              <a:ext cx="812800" cy="841375"/>
            </a:xfrm>
            <a:prstGeom prst="rect">
              <a:avLst/>
            </a:prstGeom>
            <a:grpFill/>
          </p:spPr>
          <p:txBody>
            <a:bodyPr lIns="50800" tIns="50800" rIns="50800" bIns="50800" rtlCol="0" anchor="ctr"/>
            <a:lstStyle/>
            <a:p>
              <a:pPr marL="0" marR="0" lvl="0" indent="0" algn="ctr" defTabSz="914400" rtl="0" eaLnBrk="1" fontAlgn="auto" latinLnBrk="0" hangingPunct="1">
                <a:lnSpc>
                  <a:spcPts val="259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7" name="TextBox 7"/>
          <p:cNvSpPr txBox="1"/>
          <p:nvPr/>
        </p:nvSpPr>
        <p:spPr>
          <a:xfrm>
            <a:off x="3280094" y="4204096"/>
            <a:ext cx="11727811" cy="1119217"/>
          </a:xfrm>
          <a:prstGeom prst="rect">
            <a:avLst/>
          </a:prstGeom>
        </p:spPr>
        <p:txBody>
          <a:bodyPr lIns="0" tIns="0" rIns="0" bIns="0" rtlCol="0" anchor="t">
            <a:spAutoFit/>
          </a:bodyPr>
          <a:lstStyle/>
          <a:p>
            <a:pPr marL="0" marR="0" lvl="0" indent="0" algn="ctr" defTabSz="914400" rtl="0" eaLnBrk="1" fontAlgn="auto" latinLnBrk="0" hangingPunct="1">
              <a:lnSpc>
                <a:spcPts val="9283"/>
              </a:lnSpc>
              <a:spcBef>
                <a:spcPts val="0"/>
              </a:spcBef>
              <a:spcAft>
                <a:spcPts val="0"/>
              </a:spcAft>
              <a:buClrTx/>
              <a:buSzTx/>
              <a:buFontTx/>
              <a:buNone/>
              <a:tabLst/>
              <a:defRPr/>
            </a:pPr>
            <a:r>
              <a:rPr lang="en-US" sz="7700" b="1">
                <a:solidFill>
                  <a:srgbClr val="FFFFFF"/>
                </a:solidFill>
                <a:latin typeface="Arial"/>
                <a:cs typeface="Arial"/>
              </a:rPr>
              <a:t>PROJECT OVERVIEW</a:t>
            </a:r>
            <a:endParaRPr kumimoji="0" lang="en-US" sz="7700" b="1" i="0" u="none" strike="noStrike" kern="1200" cap="none" spc="0" normalizeH="0" baseline="0" noProof="0">
              <a:ln>
                <a:noFill/>
              </a:ln>
              <a:solidFill>
                <a:srgbClr val="FFFFFF"/>
              </a:solidFill>
              <a:effectLst/>
              <a:uLnTx/>
              <a:uFillTx/>
              <a:latin typeface="Arial"/>
              <a:ea typeface="+mn-ea"/>
              <a:cs typeface="Arial"/>
            </a:endParaRPr>
          </a:p>
        </p:txBody>
      </p:sp>
    </p:spTree>
    <p:extLst>
      <p:ext uri="{BB962C8B-B14F-4D97-AF65-F5344CB8AC3E}">
        <p14:creationId xmlns:p14="http://schemas.microsoft.com/office/powerpoint/2010/main" val="2368216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1295400" y="9745441"/>
            <a:ext cx="21183599" cy="600075"/>
            <a:chOff x="0" y="0"/>
            <a:chExt cx="2789082" cy="6096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a:latin typeface="Arial"/>
                <a:ea typeface="+mn-lt"/>
                <a:cs typeface="Arial"/>
              </a:rPr>
              <a:t>INTRODUCTION</a:t>
            </a:r>
            <a:endParaRPr lang="en-US" sz="4400" b="1">
              <a:latin typeface="Arial"/>
              <a:cs typeface="Arial"/>
            </a:endParaRPr>
          </a:p>
        </p:txBody>
      </p:sp>
      <p:sp>
        <p:nvSpPr>
          <p:cNvPr id="228" name="TextBox 227">
            <a:extLst>
              <a:ext uri="{FF2B5EF4-FFF2-40B4-BE49-F238E27FC236}">
                <a16:creationId xmlns:a16="http://schemas.microsoft.com/office/drawing/2014/main" id="{E03AC9C5-553C-58F1-180E-DC7A652B241A}"/>
              </a:ext>
            </a:extLst>
          </p:cNvPr>
          <p:cNvSpPr txBox="1"/>
          <p:nvPr/>
        </p:nvSpPr>
        <p:spPr>
          <a:xfrm>
            <a:off x="17592923" y="9834331"/>
            <a:ext cx="663677" cy="369332"/>
          </a:xfrm>
          <a:prstGeom prst="rect">
            <a:avLst/>
          </a:prstGeom>
          <a:noFill/>
        </p:spPr>
        <p:txBody>
          <a:bodyPr wrap="square" rtlCol="0">
            <a:spAutoFit/>
          </a:bodyPr>
          <a:lstStyle/>
          <a:p>
            <a:pPr algn="ctr"/>
            <a:r>
              <a:rPr lang="en-US">
                <a:solidFill>
                  <a:schemeClr val="bg1"/>
                </a:solidFill>
                <a:latin typeface="Arial" panose="020B0604020202020204" pitchFamily="34" charset="0"/>
                <a:cs typeface="Arial" panose="020B0604020202020204" pitchFamily="34" charset="0"/>
              </a:rPr>
              <a:t>4</a:t>
            </a:r>
          </a:p>
        </p:txBody>
      </p:sp>
      <p:grpSp>
        <p:nvGrpSpPr>
          <p:cNvPr id="2" name="Group 1">
            <a:extLst>
              <a:ext uri="{FF2B5EF4-FFF2-40B4-BE49-F238E27FC236}">
                <a16:creationId xmlns:a16="http://schemas.microsoft.com/office/drawing/2014/main" id="{C779FA47-1F13-44FD-B356-8C4DB5172BA2}"/>
              </a:ext>
            </a:extLst>
          </p:cNvPr>
          <p:cNvGrpSpPr/>
          <p:nvPr/>
        </p:nvGrpSpPr>
        <p:grpSpPr>
          <a:xfrm>
            <a:off x="270380" y="1341938"/>
            <a:ext cx="17835594" cy="8133901"/>
            <a:chOff x="270380" y="1341938"/>
            <a:chExt cx="17835594" cy="8133901"/>
          </a:xfrm>
        </p:grpSpPr>
        <p:sp>
          <p:nvSpPr>
            <p:cNvPr id="325" name="TextBox 324">
              <a:extLst>
                <a:ext uri="{FF2B5EF4-FFF2-40B4-BE49-F238E27FC236}">
                  <a16:creationId xmlns:a16="http://schemas.microsoft.com/office/drawing/2014/main" id="{D14C709E-E6AF-EBEC-302C-5E402AF14591}"/>
                </a:ext>
              </a:extLst>
            </p:cNvPr>
            <p:cNvSpPr txBox="1"/>
            <p:nvPr/>
          </p:nvSpPr>
          <p:spPr>
            <a:xfrm>
              <a:off x="8180057" y="2915485"/>
              <a:ext cx="9737000" cy="523220"/>
            </a:xfrm>
            <a:prstGeom prst="rect">
              <a:avLst/>
            </a:prstGeom>
            <a:noFill/>
          </p:spPr>
          <p:txBody>
            <a:bodyPr wrap="square" lIns="91440" tIns="45720" rIns="91440" bIns="45720" rtlCol="0" anchor="t">
              <a:spAutoFit/>
            </a:bodyPr>
            <a:lstStyle/>
            <a:p>
              <a:endParaRPr lang="en-US" sz="2800" b="1">
                <a:latin typeface="Arial" panose="020B0604020202020204" pitchFamily="34" charset="0"/>
                <a:cs typeface="Arial" panose="020B0604020202020204" pitchFamily="34" charset="0"/>
              </a:endParaRPr>
            </a:p>
          </p:txBody>
        </p:sp>
        <p:grpSp>
          <p:nvGrpSpPr>
            <p:cNvPr id="17" name="Group 16">
              <a:extLst>
                <a:ext uri="{FF2B5EF4-FFF2-40B4-BE49-F238E27FC236}">
                  <a16:creationId xmlns:a16="http://schemas.microsoft.com/office/drawing/2014/main" id="{D0BBB78F-4C16-10DD-B9BC-D5F03782B7F1}"/>
                </a:ext>
              </a:extLst>
            </p:cNvPr>
            <p:cNvGrpSpPr/>
            <p:nvPr/>
          </p:nvGrpSpPr>
          <p:grpSpPr>
            <a:xfrm>
              <a:off x="287120" y="1341938"/>
              <a:ext cx="17818854" cy="8133901"/>
              <a:chOff x="370657" y="1521612"/>
              <a:chExt cx="17818854" cy="8133901"/>
            </a:xfrm>
          </p:grpSpPr>
          <p:sp>
            <p:nvSpPr>
              <p:cNvPr id="59" name="Rectangle: Diagonal Corners Rounded 58">
                <a:extLst>
                  <a:ext uri="{FF2B5EF4-FFF2-40B4-BE49-F238E27FC236}">
                    <a16:creationId xmlns:a16="http://schemas.microsoft.com/office/drawing/2014/main" id="{21BCC953-0215-C16E-2AA1-19F25FB2F91F}"/>
                  </a:ext>
                </a:extLst>
              </p:cNvPr>
              <p:cNvSpPr/>
              <p:nvPr/>
            </p:nvSpPr>
            <p:spPr>
              <a:xfrm>
                <a:off x="370943" y="5635419"/>
                <a:ext cx="17546400" cy="1681200"/>
              </a:xfrm>
              <a:prstGeom prst="round2DiagRect">
                <a:avLst/>
              </a:prstGeom>
              <a:solidFill>
                <a:srgbClr val="05AAE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Diagonal Corners Rounded 55">
                <a:extLst>
                  <a:ext uri="{FF2B5EF4-FFF2-40B4-BE49-F238E27FC236}">
                    <a16:creationId xmlns:a16="http://schemas.microsoft.com/office/drawing/2014/main" id="{C9CBA15A-4896-1322-61E2-DF8A7EF86D72}"/>
                  </a:ext>
                </a:extLst>
              </p:cNvPr>
              <p:cNvSpPr/>
              <p:nvPr/>
            </p:nvSpPr>
            <p:spPr>
              <a:xfrm>
                <a:off x="370657" y="3814702"/>
                <a:ext cx="17546400" cy="1681200"/>
              </a:xfrm>
              <a:prstGeom prst="round2DiagRect">
                <a:avLst/>
              </a:prstGeom>
              <a:solidFill>
                <a:srgbClr val="66D6F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6" name="Group 15">
                <a:extLst>
                  <a:ext uri="{FF2B5EF4-FFF2-40B4-BE49-F238E27FC236}">
                    <a16:creationId xmlns:a16="http://schemas.microsoft.com/office/drawing/2014/main" id="{7B261586-5E83-A23F-6940-8078623C28CB}"/>
                  </a:ext>
                </a:extLst>
              </p:cNvPr>
              <p:cNvGrpSpPr/>
              <p:nvPr/>
            </p:nvGrpSpPr>
            <p:grpSpPr>
              <a:xfrm>
                <a:off x="385147" y="1521612"/>
                <a:ext cx="17804364" cy="8133901"/>
                <a:chOff x="385147" y="1521612"/>
                <a:chExt cx="17804364" cy="8133901"/>
              </a:xfrm>
            </p:grpSpPr>
            <p:sp>
              <p:nvSpPr>
                <p:cNvPr id="60" name="Rectangle: Diagonal Corners Rounded 59">
                  <a:extLst>
                    <a:ext uri="{FF2B5EF4-FFF2-40B4-BE49-F238E27FC236}">
                      <a16:creationId xmlns:a16="http://schemas.microsoft.com/office/drawing/2014/main" id="{E50BD3B5-BBFA-5641-C3A1-ADDFD3CFBF6F}"/>
                    </a:ext>
                  </a:extLst>
                </p:cNvPr>
                <p:cNvSpPr/>
                <p:nvPr/>
              </p:nvSpPr>
              <p:spPr>
                <a:xfrm>
                  <a:off x="385147" y="2012938"/>
                  <a:ext cx="17546114" cy="1680598"/>
                </a:xfrm>
                <a:prstGeom prst="round2DiagRect">
                  <a:avLst/>
                </a:prstGeom>
                <a:solidFill>
                  <a:srgbClr val="8CE0FE"/>
                </a:solidFill>
                <a:ln>
                  <a:solidFill>
                    <a:srgbClr val="EBFA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8" name="Group 7">
                  <a:extLst>
                    <a:ext uri="{FF2B5EF4-FFF2-40B4-BE49-F238E27FC236}">
                      <a16:creationId xmlns:a16="http://schemas.microsoft.com/office/drawing/2014/main" id="{96862171-F65B-A7B7-50CB-C942B4D48077}"/>
                    </a:ext>
                  </a:extLst>
                </p:cNvPr>
                <p:cNvGrpSpPr/>
                <p:nvPr/>
              </p:nvGrpSpPr>
              <p:grpSpPr>
                <a:xfrm>
                  <a:off x="1145009" y="1521612"/>
                  <a:ext cx="5486871" cy="8133901"/>
                  <a:chOff x="1624675" y="2538254"/>
                  <a:chExt cx="6207124" cy="6762749"/>
                </a:xfrm>
              </p:grpSpPr>
              <p:sp>
                <p:nvSpPr>
                  <p:cNvPr id="62" name="Parallelogram 61">
                    <a:extLst>
                      <a:ext uri="{FF2B5EF4-FFF2-40B4-BE49-F238E27FC236}">
                        <a16:creationId xmlns:a16="http://schemas.microsoft.com/office/drawing/2014/main" id="{878897EA-CAF6-323E-9D1E-CF06FE58589B}"/>
                      </a:ext>
                    </a:extLst>
                  </p:cNvPr>
                  <p:cNvSpPr/>
                  <p:nvPr/>
                </p:nvSpPr>
                <p:spPr>
                  <a:xfrm>
                    <a:off x="1624675" y="2538254"/>
                    <a:ext cx="6207124" cy="6762749"/>
                  </a:xfrm>
                  <a:prstGeom prst="parallelogram">
                    <a:avLst/>
                  </a:prstGeom>
                  <a:solidFill>
                    <a:srgbClr val="025FA7">
                      <a:alpha val="3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a:p>
                    <a:pPr algn="ctr"/>
                    <a:endParaRPr lang="en-US">
                      <a:solidFill>
                        <a:schemeClr val="tx1"/>
                      </a:solidFill>
                      <a:cs typeface="Calibri"/>
                    </a:endParaRPr>
                  </a:p>
                </p:txBody>
              </p:sp>
              <p:sp>
                <p:nvSpPr>
                  <p:cNvPr id="63" name="TextBox 62">
                    <a:extLst>
                      <a:ext uri="{FF2B5EF4-FFF2-40B4-BE49-F238E27FC236}">
                        <a16:creationId xmlns:a16="http://schemas.microsoft.com/office/drawing/2014/main" id="{901D7812-A77A-380A-F8F9-5EA216D14290}"/>
                      </a:ext>
                    </a:extLst>
                  </p:cNvPr>
                  <p:cNvSpPr txBox="1"/>
                  <p:nvPr/>
                </p:nvSpPr>
                <p:spPr>
                  <a:xfrm>
                    <a:off x="3131939" y="3197967"/>
                    <a:ext cx="4473787" cy="8956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a:latin typeface="Arial"/>
                        <a:cs typeface="Calibri"/>
                      </a:rPr>
                      <a:t>Dynamic Marketing Landscape</a:t>
                    </a:r>
                  </a:p>
                </p:txBody>
              </p:sp>
              <p:sp>
                <p:nvSpPr>
                  <p:cNvPr id="243" name="TextBox 242">
                    <a:extLst>
                      <a:ext uri="{FF2B5EF4-FFF2-40B4-BE49-F238E27FC236}">
                        <a16:creationId xmlns:a16="http://schemas.microsoft.com/office/drawing/2014/main" id="{D59BFA0C-02F8-FCCB-851A-6718AF9E57D6}"/>
                      </a:ext>
                    </a:extLst>
                  </p:cNvPr>
                  <p:cNvSpPr txBox="1"/>
                  <p:nvPr/>
                </p:nvSpPr>
                <p:spPr>
                  <a:xfrm>
                    <a:off x="2948211" y="4694897"/>
                    <a:ext cx="4279832" cy="8956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a:latin typeface="Arial"/>
                        <a:cs typeface="Calibri"/>
                      </a:rPr>
                      <a:t>Role of Customer Segmentation</a:t>
                    </a:r>
                  </a:p>
                </p:txBody>
              </p:sp>
              <p:sp>
                <p:nvSpPr>
                  <p:cNvPr id="259" name="TextBox 258">
                    <a:extLst>
                      <a:ext uri="{FF2B5EF4-FFF2-40B4-BE49-F238E27FC236}">
                        <a16:creationId xmlns:a16="http://schemas.microsoft.com/office/drawing/2014/main" id="{CBE0791D-7AFD-77B8-B479-18DC424696CB}"/>
                      </a:ext>
                    </a:extLst>
                  </p:cNvPr>
                  <p:cNvSpPr txBox="1"/>
                  <p:nvPr/>
                </p:nvSpPr>
                <p:spPr>
                  <a:xfrm>
                    <a:off x="2469226" y="6209669"/>
                    <a:ext cx="4550119" cy="8956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dirty="0">
                        <a:latin typeface="Arial"/>
                        <a:cs typeface="Calibri"/>
                      </a:rPr>
                      <a:t>Optimized Product Development</a:t>
                    </a:r>
                  </a:p>
                </p:txBody>
              </p:sp>
            </p:grpSp>
            <p:sp>
              <p:nvSpPr>
                <p:cNvPr id="3" name="TextBox 2">
                  <a:extLst>
                    <a:ext uri="{FF2B5EF4-FFF2-40B4-BE49-F238E27FC236}">
                      <a16:creationId xmlns:a16="http://schemas.microsoft.com/office/drawing/2014/main" id="{09F6E30C-754E-C466-5D1C-256E8BF14964}"/>
                    </a:ext>
                  </a:extLst>
                </p:cNvPr>
                <p:cNvSpPr txBox="1"/>
                <p:nvPr/>
              </p:nvSpPr>
              <p:spPr>
                <a:xfrm>
                  <a:off x="6831721" y="4109549"/>
                  <a:ext cx="9737000" cy="1077218"/>
                </a:xfrm>
                <a:prstGeom prst="rect">
                  <a:avLst/>
                </a:prstGeom>
                <a:noFill/>
              </p:spPr>
              <p:txBody>
                <a:bodyPr wrap="square" rtlCol="0">
                  <a:spAutoFit/>
                </a:bodyPr>
                <a:lstStyle/>
                <a:p>
                  <a:r>
                    <a:rPr lang="en-GB" sz="3200">
                      <a:latin typeface="Arial" panose="020B0604020202020204" pitchFamily="34" charset="0"/>
                      <a:ea typeface="+mn-lt"/>
                      <a:cs typeface="Arial" panose="020B0604020202020204" pitchFamily="34" charset="0"/>
                    </a:rPr>
                    <a:t>Businesses recognize the pivotal role of customer segmentation in optimizing marketing strategies. </a:t>
                  </a:r>
                </a:p>
              </p:txBody>
            </p:sp>
            <p:sp>
              <p:nvSpPr>
                <p:cNvPr id="5" name="TextBox 4">
                  <a:extLst>
                    <a:ext uri="{FF2B5EF4-FFF2-40B4-BE49-F238E27FC236}">
                      <a16:creationId xmlns:a16="http://schemas.microsoft.com/office/drawing/2014/main" id="{5304213D-3E51-C8CD-C849-4AA98F8D3859}"/>
                    </a:ext>
                  </a:extLst>
                </p:cNvPr>
                <p:cNvSpPr txBox="1"/>
                <p:nvPr/>
              </p:nvSpPr>
              <p:spPr>
                <a:xfrm>
                  <a:off x="6831721" y="2311772"/>
                  <a:ext cx="10379236" cy="1077218"/>
                </a:xfrm>
                <a:prstGeom prst="rect">
                  <a:avLst/>
                </a:prstGeom>
                <a:noFill/>
              </p:spPr>
              <p:txBody>
                <a:bodyPr wrap="square" rtlCol="0">
                  <a:spAutoFit/>
                </a:bodyPr>
                <a:lstStyle/>
                <a:p>
                  <a:r>
                    <a:rPr lang="en-GB" sz="3200">
                      <a:latin typeface="Arial" panose="020B0604020202020204" pitchFamily="34" charset="0"/>
                      <a:ea typeface="+mn-lt"/>
                      <a:cs typeface="Arial" panose="020B0604020202020204" pitchFamily="34" charset="0"/>
                    </a:rPr>
                    <a:t>Tailoring campaigns to diverse customer preferences is crucial in the evolving marketing landscape.</a:t>
                  </a:r>
                </a:p>
              </p:txBody>
            </p:sp>
            <p:sp>
              <p:nvSpPr>
                <p:cNvPr id="10" name="TextBox 9">
                  <a:extLst>
                    <a:ext uri="{FF2B5EF4-FFF2-40B4-BE49-F238E27FC236}">
                      <a16:creationId xmlns:a16="http://schemas.microsoft.com/office/drawing/2014/main" id="{EDEFEF10-B3A6-7657-2A41-CAA80D8262F8}"/>
                    </a:ext>
                  </a:extLst>
                </p:cNvPr>
                <p:cNvSpPr txBox="1"/>
                <p:nvPr/>
              </p:nvSpPr>
              <p:spPr>
                <a:xfrm>
                  <a:off x="6831721" y="5927936"/>
                  <a:ext cx="11357790" cy="1477328"/>
                </a:xfrm>
                <a:prstGeom prst="rect">
                  <a:avLst/>
                </a:prstGeom>
                <a:noFill/>
              </p:spPr>
              <p:txBody>
                <a:bodyPr wrap="square" rtlCol="0">
                  <a:spAutoFit/>
                </a:bodyPr>
                <a:lstStyle/>
                <a:p>
                  <a:r>
                    <a:rPr lang="en-GB" sz="3000" dirty="0">
                      <a:latin typeface="Arial" panose="020B0604020202020204" pitchFamily="34" charset="0"/>
                      <a:cs typeface="Arial" panose="020B0604020202020204" pitchFamily="34" charset="0"/>
                    </a:rPr>
                    <a:t>Insights into customer needs and preferences guide product development, ensuring that offerings align with market demands.</a:t>
                  </a:r>
                </a:p>
                <a:p>
                  <a:endParaRPr lang="en-US" sz="3000" dirty="0">
                    <a:latin typeface="Arial" panose="020B0604020202020204" pitchFamily="34" charset="0"/>
                    <a:cs typeface="Arial" panose="020B0604020202020204" pitchFamily="34" charset="0"/>
                  </a:endParaRPr>
                </a:p>
              </p:txBody>
            </p:sp>
          </p:grpSp>
        </p:grpSp>
        <p:sp>
          <p:nvSpPr>
            <p:cNvPr id="28" name="Rectangle: Diagonal Corners Rounded 27">
              <a:extLst>
                <a:ext uri="{FF2B5EF4-FFF2-40B4-BE49-F238E27FC236}">
                  <a16:creationId xmlns:a16="http://schemas.microsoft.com/office/drawing/2014/main" id="{CE07DC8A-1672-4F7A-9312-8AEA6CF57B6C}"/>
                </a:ext>
              </a:extLst>
            </p:cNvPr>
            <p:cNvSpPr/>
            <p:nvPr/>
          </p:nvSpPr>
          <p:spPr>
            <a:xfrm>
              <a:off x="270380" y="7276462"/>
              <a:ext cx="17546400" cy="1681200"/>
            </a:xfrm>
            <a:prstGeom prst="round2DiagRect">
              <a:avLst/>
            </a:prstGeom>
            <a:solidFill>
              <a:srgbClr val="026DB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TextBox 28">
              <a:extLst>
                <a:ext uri="{FF2B5EF4-FFF2-40B4-BE49-F238E27FC236}">
                  <a16:creationId xmlns:a16="http://schemas.microsoft.com/office/drawing/2014/main" id="{15E92670-E347-44BD-8084-D12D333C13BE}"/>
                </a:ext>
              </a:extLst>
            </p:cNvPr>
            <p:cNvSpPr txBox="1"/>
            <p:nvPr/>
          </p:nvSpPr>
          <p:spPr>
            <a:xfrm>
              <a:off x="1791284" y="7517558"/>
              <a:ext cx="3227572"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a:latin typeface="Arial"/>
                  <a:cs typeface="Calibri"/>
                </a:rPr>
                <a:t>Competitive Advantage</a:t>
              </a:r>
            </a:p>
          </p:txBody>
        </p:sp>
        <p:sp>
          <p:nvSpPr>
            <p:cNvPr id="30" name="TextBox 29">
              <a:extLst>
                <a:ext uri="{FF2B5EF4-FFF2-40B4-BE49-F238E27FC236}">
                  <a16:creationId xmlns:a16="http://schemas.microsoft.com/office/drawing/2014/main" id="{41F161D3-3828-4FCE-BF53-937BBDBF3D52}"/>
                </a:ext>
              </a:extLst>
            </p:cNvPr>
            <p:cNvSpPr txBox="1"/>
            <p:nvPr/>
          </p:nvSpPr>
          <p:spPr>
            <a:xfrm>
              <a:off x="6731444" y="7363489"/>
              <a:ext cx="11357790" cy="1938992"/>
            </a:xfrm>
            <a:prstGeom prst="rect">
              <a:avLst/>
            </a:prstGeom>
            <a:noFill/>
          </p:spPr>
          <p:txBody>
            <a:bodyPr wrap="square" rtlCol="0">
              <a:spAutoFit/>
            </a:bodyPr>
            <a:lstStyle/>
            <a:p>
              <a:r>
                <a:rPr lang="en-GB" sz="3000">
                  <a:latin typeface="Arial" panose="020B0604020202020204" pitchFamily="34" charset="0"/>
                  <a:cs typeface="Arial" panose="020B0604020202020204" pitchFamily="34" charset="0"/>
                </a:rPr>
                <a:t>Businesses that understand their customers gain a competitive edge by anticipating market trends and staying ahead of competitors.</a:t>
              </a:r>
            </a:p>
            <a:p>
              <a:endParaRPr lang="en-US" sz="300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521846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dirty="0">
                <a:ea typeface="+mn-lt"/>
                <a:cs typeface="+mn-lt"/>
              </a:rPr>
              <a:t>LITERATURE REVIEW</a:t>
            </a:r>
            <a:endParaRPr lang="en-US" b="1" dirty="0">
              <a:cs typeface="Calibri"/>
            </a:endParaRPr>
          </a:p>
        </p:txBody>
      </p:sp>
      <p:graphicFrame>
        <p:nvGraphicFramePr>
          <p:cNvPr id="3" name="Diagram 2">
            <a:extLst>
              <a:ext uri="{FF2B5EF4-FFF2-40B4-BE49-F238E27FC236}">
                <a16:creationId xmlns:a16="http://schemas.microsoft.com/office/drawing/2014/main" id="{731668B7-768D-1EAE-E41C-229DAEB382C1}"/>
              </a:ext>
            </a:extLst>
          </p:cNvPr>
          <p:cNvGraphicFramePr/>
          <p:nvPr>
            <p:extLst>
              <p:ext uri="{D42A27DB-BD31-4B8C-83A1-F6EECF244321}">
                <p14:modId xmlns:p14="http://schemas.microsoft.com/office/powerpoint/2010/main" val="298084014"/>
              </p:ext>
            </p:extLst>
          </p:nvPr>
        </p:nvGraphicFramePr>
        <p:xfrm>
          <a:off x="1722971" y="1641374"/>
          <a:ext cx="15419292" cy="7566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4423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dirty="0">
                <a:ea typeface="+mn-lt"/>
                <a:cs typeface="+mn-lt"/>
              </a:rPr>
              <a:t>RESEARCH QUESTIONS</a:t>
            </a:r>
            <a:endParaRPr lang="en-US" b="1" dirty="0">
              <a:cs typeface="Calibri"/>
            </a:endParaRPr>
          </a:p>
        </p:txBody>
      </p:sp>
      <p:grpSp>
        <p:nvGrpSpPr>
          <p:cNvPr id="3" name="Group 2">
            <a:extLst>
              <a:ext uri="{FF2B5EF4-FFF2-40B4-BE49-F238E27FC236}">
                <a16:creationId xmlns:a16="http://schemas.microsoft.com/office/drawing/2014/main" id="{2CBC767C-96C1-4BC9-B49F-04FBE1C9E544}"/>
              </a:ext>
            </a:extLst>
          </p:cNvPr>
          <p:cNvGrpSpPr/>
          <p:nvPr/>
        </p:nvGrpSpPr>
        <p:grpSpPr>
          <a:xfrm>
            <a:off x="2029949" y="1143070"/>
            <a:ext cx="13899692" cy="8128000"/>
            <a:chOff x="2646501" y="1369476"/>
            <a:chExt cx="12192000" cy="8128000"/>
          </a:xfrm>
        </p:grpSpPr>
        <p:graphicFrame>
          <p:nvGraphicFramePr>
            <p:cNvPr id="2" name="Diagram 1">
              <a:extLst>
                <a:ext uri="{FF2B5EF4-FFF2-40B4-BE49-F238E27FC236}">
                  <a16:creationId xmlns:a16="http://schemas.microsoft.com/office/drawing/2014/main" id="{71B58241-8299-F100-FAC7-1D4B895D3858}"/>
                </a:ext>
              </a:extLst>
            </p:cNvPr>
            <p:cNvGraphicFramePr/>
            <p:nvPr>
              <p:extLst>
                <p:ext uri="{D42A27DB-BD31-4B8C-83A1-F6EECF244321}">
                  <p14:modId xmlns:p14="http://schemas.microsoft.com/office/powerpoint/2010/main" val="1574668706"/>
                </p:ext>
              </p:extLst>
            </p:nvPr>
          </p:nvGraphicFramePr>
          <p:xfrm>
            <a:off x="2646501" y="1369476"/>
            <a:ext cx="12192000" cy="812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Oval 12">
              <a:extLst>
                <a:ext uri="{FF2B5EF4-FFF2-40B4-BE49-F238E27FC236}">
                  <a16:creationId xmlns:a16="http://schemas.microsoft.com/office/drawing/2014/main" id="{3C9AFC1D-195C-48AA-8221-A86EAAF10C5C}"/>
                </a:ext>
              </a:extLst>
            </p:cNvPr>
            <p:cNvSpPr/>
            <p:nvPr/>
          </p:nvSpPr>
          <p:spPr>
            <a:xfrm>
              <a:off x="2934563" y="1939605"/>
              <a:ext cx="779997" cy="881811"/>
            </a:xfrm>
            <a:prstGeom prst="ellipse">
              <a:avLst/>
            </a:prstGeom>
            <a:solidFill>
              <a:schemeClr val="tx2"/>
            </a:solidFill>
            <a:ln>
              <a:solidFill>
                <a:schemeClr val="tx2"/>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nchor="ctr"/>
            <a:lstStyle/>
            <a:p>
              <a:pPr algn="ctr"/>
              <a:r>
                <a:rPr lang="en-GB" sz="4000" b="1">
                  <a:solidFill>
                    <a:schemeClr val="bg1"/>
                  </a:solidFill>
                </a:rPr>
                <a:t>1</a:t>
              </a:r>
              <a:endParaRPr lang="en-IN" sz="4000" b="1">
                <a:solidFill>
                  <a:schemeClr val="bg1"/>
                </a:solidFill>
              </a:endParaRPr>
            </a:p>
          </p:txBody>
        </p:sp>
        <p:sp>
          <p:nvSpPr>
            <p:cNvPr id="15" name="Oval 14">
              <a:extLst>
                <a:ext uri="{FF2B5EF4-FFF2-40B4-BE49-F238E27FC236}">
                  <a16:creationId xmlns:a16="http://schemas.microsoft.com/office/drawing/2014/main" id="{3D2F7D87-EC6E-4076-ACD2-420C3299304F}"/>
                </a:ext>
              </a:extLst>
            </p:cNvPr>
            <p:cNvSpPr/>
            <p:nvPr/>
          </p:nvSpPr>
          <p:spPr>
            <a:xfrm>
              <a:off x="3575451" y="3469897"/>
              <a:ext cx="779997" cy="873041"/>
            </a:xfrm>
            <a:prstGeom prst="ellipse">
              <a:avLst/>
            </a:prstGeom>
            <a:solidFill>
              <a:srgbClr val="025FA7"/>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nchor="ctr"/>
            <a:lstStyle/>
            <a:p>
              <a:pPr algn="ctr"/>
              <a:r>
                <a:rPr lang="en-GB" sz="4000" b="1">
                  <a:solidFill>
                    <a:schemeClr val="bg1"/>
                  </a:solidFill>
                </a:rPr>
                <a:t>2</a:t>
              </a:r>
              <a:endParaRPr lang="en-IN" sz="4000" b="1">
                <a:solidFill>
                  <a:schemeClr val="bg1"/>
                </a:solidFill>
              </a:endParaRPr>
            </a:p>
          </p:txBody>
        </p:sp>
        <p:sp>
          <p:nvSpPr>
            <p:cNvPr id="16" name="Oval 15">
              <a:extLst>
                <a:ext uri="{FF2B5EF4-FFF2-40B4-BE49-F238E27FC236}">
                  <a16:creationId xmlns:a16="http://schemas.microsoft.com/office/drawing/2014/main" id="{9B0EEA2F-27DC-47BC-99C3-44F114276014}"/>
                </a:ext>
              </a:extLst>
            </p:cNvPr>
            <p:cNvSpPr/>
            <p:nvPr/>
          </p:nvSpPr>
          <p:spPr>
            <a:xfrm>
              <a:off x="3763928" y="5005758"/>
              <a:ext cx="779997" cy="874615"/>
            </a:xfrm>
            <a:prstGeom prst="ellipse">
              <a:avLst/>
            </a:prstGeom>
            <a:solidFill>
              <a:srgbClr val="05A2E1"/>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nchor="ctr"/>
            <a:lstStyle/>
            <a:p>
              <a:pPr algn="ctr"/>
              <a:r>
                <a:rPr lang="en-GB" sz="4000" b="1">
                  <a:solidFill>
                    <a:schemeClr val="bg1"/>
                  </a:solidFill>
                </a:rPr>
                <a:t>3</a:t>
              </a:r>
              <a:endParaRPr lang="en-IN" sz="4000" b="1">
                <a:solidFill>
                  <a:schemeClr val="bg1"/>
                </a:solidFill>
              </a:endParaRPr>
            </a:p>
          </p:txBody>
        </p:sp>
        <p:sp>
          <p:nvSpPr>
            <p:cNvPr id="17" name="Oval 16">
              <a:extLst>
                <a:ext uri="{FF2B5EF4-FFF2-40B4-BE49-F238E27FC236}">
                  <a16:creationId xmlns:a16="http://schemas.microsoft.com/office/drawing/2014/main" id="{AC5C0FE7-635D-41FE-A448-35518634D723}"/>
                </a:ext>
              </a:extLst>
            </p:cNvPr>
            <p:cNvSpPr/>
            <p:nvPr/>
          </p:nvSpPr>
          <p:spPr>
            <a:xfrm>
              <a:off x="3561526" y="6491082"/>
              <a:ext cx="787562" cy="910800"/>
            </a:xfrm>
            <a:prstGeom prst="ellipse">
              <a:avLst/>
            </a:prstGeom>
            <a:solidFill>
              <a:srgbClr val="1ABAFA"/>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nchor="ctr"/>
            <a:lstStyle/>
            <a:p>
              <a:pPr algn="ctr"/>
              <a:r>
                <a:rPr lang="en-GB" sz="4000" b="1">
                  <a:solidFill>
                    <a:schemeClr val="bg1"/>
                  </a:solidFill>
                </a:rPr>
                <a:t>4</a:t>
              </a:r>
              <a:endParaRPr lang="en-IN" sz="4000" b="1">
                <a:solidFill>
                  <a:schemeClr val="bg1"/>
                </a:solidFill>
              </a:endParaRPr>
            </a:p>
          </p:txBody>
        </p:sp>
        <p:sp>
          <p:nvSpPr>
            <p:cNvPr id="18" name="Oval 17">
              <a:extLst>
                <a:ext uri="{FF2B5EF4-FFF2-40B4-BE49-F238E27FC236}">
                  <a16:creationId xmlns:a16="http://schemas.microsoft.com/office/drawing/2014/main" id="{EBC00941-7418-463C-AE54-4384BA757CA8}"/>
                </a:ext>
              </a:extLst>
            </p:cNvPr>
            <p:cNvSpPr/>
            <p:nvPr/>
          </p:nvSpPr>
          <p:spPr>
            <a:xfrm>
              <a:off x="2922791" y="8022496"/>
              <a:ext cx="803539" cy="910800"/>
            </a:xfrm>
            <a:prstGeom prst="ellipse">
              <a:avLst/>
            </a:prstGeom>
            <a:solidFill>
              <a:srgbClr val="72D9FE"/>
            </a:solidFill>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nchor="ctr"/>
            <a:lstStyle/>
            <a:p>
              <a:pPr algn="ctr"/>
              <a:r>
                <a:rPr lang="en-GB" sz="4000" b="1">
                  <a:solidFill>
                    <a:schemeClr val="bg1"/>
                  </a:solidFill>
                </a:rPr>
                <a:t>5</a:t>
              </a:r>
              <a:endParaRPr lang="en-IN" sz="4000" b="1">
                <a:solidFill>
                  <a:schemeClr val="bg1"/>
                </a:solidFill>
              </a:endParaRPr>
            </a:p>
          </p:txBody>
        </p:sp>
      </p:grpSp>
    </p:spTree>
    <p:extLst>
      <p:ext uri="{BB962C8B-B14F-4D97-AF65-F5344CB8AC3E}">
        <p14:creationId xmlns:p14="http://schemas.microsoft.com/office/powerpoint/2010/main" val="3972137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2"/>
          <p:cNvGrpSpPr/>
          <p:nvPr/>
        </p:nvGrpSpPr>
        <p:grpSpPr>
          <a:xfrm>
            <a:off x="-331040" y="-10674"/>
            <a:ext cx="662080" cy="997628"/>
            <a:chOff x="0" y="0"/>
            <a:chExt cx="435274" cy="609600"/>
          </a:xfrm>
        </p:grpSpPr>
        <p:sp>
          <p:nvSpPr>
            <p:cNvPr id="43" name="Freeform 43"/>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4" name="TextBox 44"/>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47" name="Group 47"/>
          <p:cNvGrpSpPr/>
          <p:nvPr/>
        </p:nvGrpSpPr>
        <p:grpSpPr>
          <a:xfrm>
            <a:off x="-803248" y="9723883"/>
            <a:ext cx="21183599" cy="675084"/>
            <a:chOff x="0" y="-76200"/>
            <a:chExt cx="2789082" cy="685800"/>
          </a:xfrm>
        </p:grpSpPr>
        <p:sp>
          <p:nvSpPr>
            <p:cNvPr id="48" name="Freeform 48"/>
            <p:cNvSpPr/>
            <p:nvPr/>
          </p:nvSpPr>
          <p:spPr>
            <a:xfrm>
              <a:off x="0" y="0"/>
              <a:ext cx="2789082" cy="609600"/>
            </a:xfrm>
            <a:custGeom>
              <a:avLst/>
              <a:gdLst/>
              <a:ahLst/>
              <a:cxnLst/>
              <a:rect l="l" t="t" r="r" b="b"/>
              <a:pathLst>
                <a:path w="2789082" h="609600">
                  <a:moveTo>
                    <a:pt x="203200" y="0"/>
                  </a:moveTo>
                  <a:lnTo>
                    <a:pt x="2789082" y="0"/>
                  </a:lnTo>
                  <a:lnTo>
                    <a:pt x="2585882"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49" name="TextBox 49"/>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grpSp>
        <p:nvGrpSpPr>
          <p:cNvPr id="50" name="Group 50"/>
          <p:cNvGrpSpPr/>
          <p:nvPr/>
        </p:nvGrpSpPr>
        <p:grpSpPr>
          <a:xfrm>
            <a:off x="-47753" y="-32343"/>
            <a:ext cx="1066666" cy="1493864"/>
            <a:chOff x="0" y="0"/>
            <a:chExt cx="435274" cy="609600"/>
          </a:xfrm>
        </p:grpSpPr>
        <p:sp>
          <p:nvSpPr>
            <p:cNvPr id="51" name="Freeform 51"/>
            <p:cNvSpPr/>
            <p:nvPr/>
          </p:nvSpPr>
          <p:spPr>
            <a:xfrm>
              <a:off x="0" y="0"/>
              <a:ext cx="435274" cy="609600"/>
            </a:xfrm>
            <a:custGeom>
              <a:avLst/>
              <a:gdLst/>
              <a:ahLst/>
              <a:cxnLst/>
              <a:rect l="l" t="t" r="r" b="b"/>
              <a:pathLst>
                <a:path w="435274" h="609600">
                  <a:moveTo>
                    <a:pt x="203200" y="0"/>
                  </a:moveTo>
                  <a:lnTo>
                    <a:pt x="435274" y="0"/>
                  </a:lnTo>
                  <a:lnTo>
                    <a:pt x="232074" y="609600"/>
                  </a:lnTo>
                  <a:lnTo>
                    <a:pt x="0" y="609600"/>
                  </a:lnTo>
                  <a:lnTo>
                    <a:pt x="203200" y="0"/>
                  </a:lnTo>
                  <a:close/>
                </a:path>
              </a:pathLst>
            </a:custGeom>
            <a:gradFill rotWithShape="1">
              <a:gsLst>
                <a:gs pos="0">
                  <a:srgbClr val="00569E">
                    <a:alpha val="100000"/>
                  </a:srgbClr>
                </a:gs>
                <a:gs pos="100000">
                  <a:srgbClr val="00B5F8">
                    <a:alpha val="100000"/>
                  </a:srgbClr>
                </a:gs>
              </a:gsLst>
              <a:path path="circle">
                <a:fillToRect r="100000" b="100000"/>
              </a:path>
              <a:tileRect l="-100000" t="-100000"/>
            </a:gradFill>
          </p:spPr>
          <p:txBody>
            <a:bodyPr/>
            <a:lstStyle/>
            <a:p>
              <a:endParaRPr lang="en-US"/>
            </a:p>
          </p:txBody>
        </p:sp>
        <p:sp>
          <p:nvSpPr>
            <p:cNvPr id="52" name="TextBox 52"/>
            <p:cNvSpPr txBox="1"/>
            <p:nvPr/>
          </p:nvSpPr>
          <p:spPr>
            <a:xfrm>
              <a:off x="101600" y="-76200"/>
              <a:ext cx="609600" cy="685800"/>
            </a:xfrm>
            <a:prstGeom prst="rect">
              <a:avLst/>
            </a:prstGeom>
          </p:spPr>
          <p:txBody>
            <a:bodyPr lIns="50800" tIns="50800" rIns="50800" bIns="50800" rtlCol="0" anchor="ctr"/>
            <a:lstStyle/>
            <a:p>
              <a:pPr algn="ctr">
                <a:lnSpc>
                  <a:spcPts val="3749"/>
                </a:lnSpc>
              </a:pPr>
              <a:endParaRPr/>
            </a:p>
          </p:txBody>
        </p:sp>
      </p:grpSp>
      <p:sp>
        <p:nvSpPr>
          <p:cNvPr id="58" name="TextBox 12">
            <a:extLst>
              <a:ext uri="{FF2B5EF4-FFF2-40B4-BE49-F238E27FC236}">
                <a16:creationId xmlns:a16="http://schemas.microsoft.com/office/drawing/2014/main" id="{FF7B9FCE-E07D-7030-279B-8B14DB33814E}"/>
              </a:ext>
            </a:extLst>
          </p:cNvPr>
          <p:cNvSpPr txBox="1"/>
          <p:nvPr/>
        </p:nvSpPr>
        <p:spPr>
          <a:xfrm>
            <a:off x="905281" y="465962"/>
            <a:ext cx="16236982" cy="677108"/>
          </a:xfrm>
          <a:prstGeom prst="rect">
            <a:avLst/>
          </a:prstGeom>
        </p:spPr>
        <p:txBody>
          <a:bodyPr wrap="square" lIns="0" tIns="0" rIns="0" bIns="0" rtlCol="0" anchor="ctr">
            <a:spAutoFit/>
          </a:bodyPr>
          <a:lstStyle/>
          <a:p>
            <a:pPr>
              <a:spcBef>
                <a:spcPct val="0"/>
              </a:spcBef>
            </a:pPr>
            <a:r>
              <a:rPr lang="en-US" sz="4400" b="1" dirty="0">
                <a:ea typeface="+mn-lt"/>
                <a:cs typeface="+mn-lt"/>
              </a:rPr>
              <a:t>METHODOLOGY</a:t>
            </a:r>
            <a:endParaRPr lang="en-US" b="1" dirty="0">
              <a:cs typeface="Calibri"/>
            </a:endParaRPr>
          </a:p>
        </p:txBody>
      </p:sp>
      <p:grpSp>
        <p:nvGrpSpPr>
          <p:cNvPr id="14" name="Group 13">
            <a:extLst>
              <a:ext uri="{FF2B5EF4-FFF2-40B4-BE49-F238E27FC236}">
                <a16:creationId xmlns:a16="http://schemas.microsoft.com/office/drawing/2014/main" id="{7416D7CD-4D3C-4778-A131-29A840D3A64D}"/>
              </a:ext>
            </a:extLst>
          </p:cNvPr>
          <p:cNvGrpSpPr/>
          <p:nvPr/>
        </p:nvGrpSpPr>
        <p:grpSpPr>
          <a:xfrm>
            <a:off x="1238233" y="2500536"/>
            <a:ext cx="15773490" cy="3251391"/>
            <a:chOff x="1257301" y="3517805"/>
            <a:chExt cx="15773490" cy="3251391"/>
          </a:xfrm>
        </p:grpSpPr>
        <p:grpSp>
          <p:nvGrpSpPr>
            <p:cNvPr id="15" name="Group 14">
              <a:extLst>
                <a:ext uri="{FF2B5EF4-FFF2-40B4-BE49-F238E27FC236}">
                  <a16:creationId xmlns:a16="http://schemas.microsoft.com/office/drawing/2014/main" id="{42DC9B88-A0F7-4C46-93A2-EF32D688C68C}"/>
                </a:ext>
              </a:extLst>
            </p:cNvPr>
            <p:cNvGrpSpPr/>
            <p:nvPr/>
          </p:nvGrpSpPr>
          <p:grpSpPr>
            <a:xfrm>
              <a:off x="13223507" y="3517805"/>
              <a:ext cx="3807284" cy="3251391"/>
              <a:chOff x="8815671" y="2345203"/>
              <a:chExt cx="2538189" cy="2167594"/>
            </a:xfrm>
          </p:grpSpPr>
          <p:sp>
            <p:nvSpPr>
              <p:cNvPr id="57" name="Freeform: Shape 56">
                <a:extLst>
                  <a:ext uri="{FF2B5EF4-FFF2-40B4-BE49-F238E27FC236}">
                    <a16:creationId xmlns:a16="http://schemas.microsoft.com/office/drawing/2014/main" id="{A6142B73-6E79-4D3F-B143-B753B27BADEB}"/>
                  </a:ext>
                </a:extLst>
              </p:cNvPr>
              <p:cNvSpPr/>
              <p:nvPr/>
            </p:nvSpPr>
            <p:spPr>
              <a:xfrm>
                <a:off x="8815671" y="2345203"/>
                <a:ext cx="1028160" cy="2167594"/>
              </a:xfrm>
              <a:custGeom>
                <a:avLst/>
                <a:gdLst>
                  <a:gd name="connsiteX0" fmla="*/ 8480 w 1028160"/>
                  <a:gd name="connsiteY0" fmla="*/ 1205925 h 2167594"/>
                  <a:gd name="connsiteX1" fmla="*/ 126606 w 1028160"/>
                  <a:gd name="connsiteY1" fmla="*/ 1205925 h 2167594"/>
                  <a:gd name="connsiteX2" fmla="*/ 271938 w 1028160"/>
                  <a:gd name="connsiteY2" fmla="*/ 1351234 h 2167594"/>
                  <a:gd name="connsiteX3" fmla="*/ 271938 w 1028160"/>
                  <a:gd name="connsiteY3" fmla="*/ 2022285 h 2167594"/>
                  <a:gd name="connsiteX4" fmla="*/ 400193 w 1028160"/>
                  <a:gd name="connsiteY4" fmla="*/ 2150534 h 2167594"/>
                  <a:gd name="connsiteX5" fmla="*/ 1019680 w 1028160"/>
                  <a:gd name="connsiteY5" fmla="*/ 2150534 h 2167594"/>
                  <a:gd name="connsiteX6" fmla="*/ 1028160 w 1028160"/>
                  <a:gd name="connsiteY6" fmla="*/ 2159064 h 2167594"/>
                  <a:gd name="connsiteX7" fmla="*/ 1019680 w 1028160"/>
                  <a:gd name="connsiteY7" fmla="*/ 2167594 h 2167594"/>
                  <a:gd name="connsiteX8" fmla="*/ 400193 w 1028160"/>
                  <a:gd name="connsiteY8" fmla="*/ 2167594 h 2167594"/>
                  <a:gd name="connsiteX9" fmla="*/ 254979 w 1028160"/>
                  <a:gd name="connsiteY9" fmla="*/ 2022285 h 2167594"/>
                  <a:gd name="connsiteX10" fmla="*/ 254979 w 1028160"/>
                  <a:gd name="connsiteY10" fmla="*/ 1351234 h 2167594"/>
                  <a:gd name="connsiteX11" fmla="*/ 126606 w 1028160"/>
                  <a:gd name="connsiteY11" fmla="*/ 1222985 h 2167594"/>
                  <a:gd name="connsiteX12" fmla="*/ 8480 w 1028160"/>
                  <a:gd name="connsiteY12" fmla="*/ 1222985 h 2167594"/>
                  <a:gd name="connsiteX13" fmla="*/ 0 w 1028160"/>
                  <a:gd name="connsiteY13" fmla="*/ 1214455 h 2167594"/>
                  <a:gd name="connsiteX14" fmla="*/ 8480 w 1028160"/>
                  <a:gd name="connsiteY14" fmla="*/ 1205925 h 2167594"/>
                  <a:gd name="connsiteX15" fmla="*/ 400193 w 1028160"/>
                  <a:gd name="connsiteY15" fmla="*/ 0 h 2167594"/>
                  <a:gd name="connsiteX16" fmla="*/ 1019680 w 1028160"/>
                  <a:gd name="connsiteY16" fmla="*/ 0 h 2167594"/>
                  <a:gd name="connsiteX17" fmla="*/ 1028160 w 1028160"/>
                  <a:gd name="connsiteY17" fmla="*/ 9032 h 2167594"/>
                  <a:gd name="connsiteX18" fmla="*/ 1019680 w 1028160"/>
                  <a:gd name="connsiteY18" fmla="*/ 17562 h 2167594"/>
                  <a:gd name="connsiteX19" fmla="*/ 400193 w 1028160"/>
                  <a:gd name="connsiteY19" fmla="*/ 17562 h 2167594"/>
                  <a:gd name="connsiteX20" fmla="*/ 271938 w 1028160"/>
                  <a:gd name="connsiteY20" fmla="*/ 145811 h 2167594"/>
                  <a:gd name="connsiteX21" fmla="*/ 271938 w 1028160"/>
                  <a:gd name="connsiteY21" fmla="*/ 816360 h 2167594"/>
                  <a:gd name="connsiteX22" fmla="*/ 126606 w 1028160"/>
                  <a:gd name="connsiteY22" fmla="*/ 961669 h 2167594"/>
                  <a:gd name="connsiteX23" fmla="*/ 8480 w 1028160"/>
                  <a:gd name="connsiteY23" fmla="*/ 961669 h 2167594"/>
                  <a:gd name="connsiteX24" fmla="*/ 0 w 1028160"/>
                  <a:gd name="connsiteY24" fmla="*/ 953139 h 2167594"/>
                  <a:gd name="connsiteX25" fmla="*/ 8480 w 1028160"/>
                  <a:gd name="connsiteY25" fmla="*/ 944610 h 2167594"/>
                  <a:gd name="connsiteX26" fmla="*/ 126606 w 1028160"/>
                  <a:gd name="connsiteY26" fmla="*/ 944610 h 2167594"/>
                  <a:gd name="connsiteX27" fmla="*/ 254979 w 1028160"/>
                  <a:gd name="connsiteY27" fmla="*/ 816360 h 2167594"/>
                  <a:gd name="connsiteX28" fmla="*/ 254979 w 1028160"/>
                  <a:gd name="connsiteY28" fmla="*/ 145309 h 2167594"/>
                  <a:gd name="connsiteX29" fmla="*/ 400193 w 1028160"/>
                  <a:gd name="connsiteY29" fmla="*/ 0 h 216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28160" h="2167594">
                    <a:moveTo>
                      <a:pt x="8480" y="1205925"/>
                    </a:moveTo>
                    <a:lnTo>
                      <a:pt x="126606" y="1205925"/>
                    </a:lnTo>
                    <a:cubicBezTo>
                      <a:pt x="206456" y="1205925"/>
                      <a:pt x="271938" y="1270853"/>
                      <a:pt x="271938" y="1351234"/>
                    </a:cubicBezTo>
                    <a:lnTo>
                      <a:pt x="271938" y="2022285"/>
                    </a:lnTo>
                    <a:cubicBezTo>
                      <a:pt x="271938" y="2093133"/>
                      <a:pt x="329411" y="2150534"/>
                      <a:pt x="400193" y="2150534"/>
                    </a:cubicBezTo>
                    <a:lnTo>
                      <a:pt x="1019680" y="2150534"/>
                    </a:lnTo>
                    <a:cubicBezTo>
                      <a:pt x="1024509" y="2150534"/>
                      <a:pt x="1028160" y="2154247"/>
                      <a:pt x="1028160" y="2159064"/>
                    </a:cubicBezTo>
                    <a:cubicBezTo>
                      <a:pt x="1028160" y="2163881"/>
                      <a:pt x="1024509" y="2167594"/>
                      <a:pt x="1019680" y="2167594"/>
                    </a:cubicBezTo>
                    <a:lnTo>
                      <a:pt x="400193" y="2167594"/>
                    </a:lnTo>
                    <a:cubicBezTo>
                      <a:pt x="320343" y="2167594"/>
                      <a:pt x="254979" y="2102667"/>
                      <a:pt x="254979" y="2022285"/>
                    </a:cubicBezTo>
                    <a:lnTo>
                      <a:pt x="254979" y="1351234"/>
                    </a:lnTo>
                    <a:cubicBezTo>
                      <a:pt x="254979" y="1280486"/>
                      <a:pt x="197388" y="1222985"/>
                      <a:pt x="126606" y="1222985"/>
                    </a:cubicBezTo>
                    <a:lnTo>
                      <a:pt x="8480" y="1222985"/>
                    </a:lnTo>
                    <a:cubicBezTo>
                      <a:pt x="3769" y="1222985"/>
                      <a:pt x="0" y="1219272"/>
                      <a:pt x="0" y="1214455"/>
                    </a:cubicBezTo>
                    <a:cubicBezTo>
                      <a:pt x="0" y="1209638"/>
                      <a:pt x="3769" y="1205925"/>
                      <a:pt x="8480" y="1205925"/>
                    </a:cubicBezTo>
                    <a:close/>
                    <a:moveTo>
                      <a:pt x="400193" y="0"/>
                    </a:moveTo>
                    <a:lnTo>
                      <a:pt x="1019680" y="0"/>
                    </a:lnTo>
                    <a:cubicBezTo>
                      <a:pt x="1024509" y="0"/>
                      <a:pt x="1028160" y="4215"/>
                      <a:pt x="1028160" y="9032"/>
                    </a:cubicBezTo>
                    <a:cubicBezTo>
                      <a:pt x="1028160" y="13849"/>
                      <a:pt x="1024509" y="17562"/>
                      <a:pt x="1019680" y="17562"/>
                    </a:cubicBezTo>
                    <a:lnTo>
                      <a:pt x="400193" y="17562"/>
                    </a:lnTo>
                    <a:cubicBezTo>
                      <a:pt x="329411" y="17562"/>
                      <a:pt x="271938" y="75063"/>
                      <a:pt x="271938" y="145811"/>
                    </a:cubicBezTo>
                    <a:lnTo>
                      <a:pt x="271938" y="816360"/>
                    </a:lnTo>
                    <a:cubicBezTo>
                      <a:pt x="271938" y="896240"/>
                      <a:pt x="207045" y="961669"/>
                      <a:pt x="126606" y="961669"/>
                    </a:cubicBezTo>
                    <a:lnTo>
                      <a:pt x="8480" y="961669"/>
                    </a:lnTo>
                    <a:cubicBezTo>
                      <a:pt x="3769" y="961669"/>
                      <a:pt x="0" y="957956"/>
                      <a:pt x="0" y="953139"/>
                    </a:cubicBezTo>
                    <a:cubicBezTo>
                      <a:pt x="0" y="948323"/>
                      <a:pt x="3769" y="944610"/>
                      <a:pt x="8480" y="944610"/>
                    </a:cubicBezTo>
                    <a:lnTo>
                      <a:pt x="126606" y="944610"/>
                    </a:lnTo>
                    <a:cubicBezTo>
                      <a:pt x="197388" y="944610"/>
                      <a:pt x="254979" y="887108"/>
                      <a:pt x="254979" y="816360"/>
                    </a:cubicBezTo>
                    <a:lnTo>
                      <a:pt x="254979" y="145309"/>
                    </a:lnTo>
                    <a:cubicBezTo>
                      <a:pt x="254979" y="65429"/>
                      <a:pt x="319872" y="0"/>
                      <a:pt x="400193" y="0"/>
                    </a:cubicBezTo>
                    <a:close/>
                  </a:path>
                </a:pathLst>
              </a:custGeom>
              <a:solidFill>
                <a:srgbClr val="72D9FE"/>
              </a:solidFill>
              <a:ln>
                <a:solidFill>
                  <a:srgbClr val="72D9FE"/>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700"/>
              </a:p>
            </p:txBody>
          </p:sp>
          <p:sp>
            <p:nvSpPr>
              <p:cNvPr id="59" name="Freeform: Shape 58">
                <a:extLst>
                  <a:ext uri="{FF2B5EF4-FFF2-40B4-BE49-F238E27FC236}">
                    <a16:creationId xmlns:a16="http://schemas.microsoft.com/office/drawing/2014/main" id="{36AD39F4-C06A-4E16-A754-9704F777AC6F}"/>
                  </a:ext>
                </a:extLst>
              </p:cNvPr>
              <p:cNvSpPr/>
              <p:nvPr/>
            </p:nvSpPr>
            <p:spPr>
              <a:xfrm>
                <a:off x="9900245" y="2354235"/>
                <a:ext cx="1453615" cy="2150032"/>
              </a:xfrm>
              <a:custGeom>
                <a:avLst/>
                <a:gdLst>
                  <a:gd name="connsiteX0" fmla="*/ 120835 w 1453615"/>
                  <a:gd name="connsiteY0" fmla="*/ 0 h 2150032"/>
                  <a:gd name="connsiteX1" fmla="*/ 764819 w 1453615"/>
                  <a:gd name="connsiteY1" fmla="*/ 0 h 2150032"/>
                  <a:gd name="connsiteX2" fmla="*/ 869166 w 1453615"/>
                  <a:gd name="connsiteY2" fmla="*/ 59107 h 2150032"/>
                  <a:gd name="connsiteX3" fmla="*/ 1436479 w 1453615"/>
                  <a:gd name="connsiteY3" fmla="*/ 1013250 h 2150032"/>
                  <a:gd name="connsiteX4" fmla="*/ 1436479 w 1453615"/>
                  <a:gd name="connsiteY4" fmla="*/ 1136782 h 2150032"/>
                  <a:gd name="connsiteX5" fmla="*/ 869166 w 1453615"/>
                  <a:gd name="connsiteY5" fmla="*/ 2090925 h 2150032"/>
                  <a:gd name="connsiteX6" fmla="*/ 764819 w 1453615"/>
                  <a:gd name="connsiteY6" fmla="*/ 2150032 h 2150032"/>
                  <a:gd name="connsiteX7" fmla="*/ 120835 w 1453615"/>
                  <a:gd name="connsiteY7" fmla="*/ 2150032 h 2150032"/>
                  <a:gd name="connsiteX8" fmla="*/ 0 w 1453615"/>
                  <a:gd name="connsiteY8" fmla="*/ 2029209 h 2150032"/>
                  <a:gd name="connsiteX9" fmla="*/ 0 w 1453615"/>
                  <a:gd name="connsiteY9" fmla="*/ 120823 h 2150032"/>
                  <a:gd name="connsiteX10" fmla="*/ 120835 w 1453615"/>
                  <a:gd name="connsiteY10" fmla="*/ 0 h 215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3615" h="2150032">
                    <a:moveTo>
                      <a:pt x="120835" y="0"/>
                    </a:moveTo>
                    <a:lnTo>
                      <a:pt x="764819" y="0"/>
                    </a:lnTo>
                    <a:cubicBezTo>
                      <a:pt x="807335" y="0"/>
                      <a:pt x="847260" y="22378"/>
                      <a:pt x="869166" y="59107"/>
                    </a:cubicBezTo>
                    <a:lnTo>
                      <a:pt x="1436479" y="1013250"/>
                    </a:lnTo>
                    <a:cubicBezTo>
                      <a:pt x="1459327" y="1051082"/>
                      <a:pt x="1459327" y="1098448"/>
                      <a:pt x="1436479" y="1136782"/>
                    </a:cubicBezTo>
                    <a:lnTo>
                      <a:pt x="869166" y="2090925"/>
                    </a:lnTo>
                    <a:cubicBezTo>
                      <a:pt x="847260" y="2127654"/>
                      <a:pt x="807924" y="2150032"/>
                      <a:pt x="764819" y="2150032"/>
                    </a:cubicBezTo>
                    <a:lnTo>
                      <a:pt x="120835" y="2150032"/>
                    </a:lnTo>
                    <a:cubicBezTo>
                      <a:pt x="53822" y="2150032"/>
                      <a:pt x="0" y="2095742"/>
                      <a:pt x="0" y="2029209"/>
                    </a:cubicBezTo>
                    <a:lnTo>
                      <a:pt x="0" y="120823"/>
                    </a:lnTo>
                    <a:cubicBezTo>
                      <a:pt x="0" y="53788"/>
                      <a:pt x="54293" y="0"/>
                      <a:pt x="120835" y="0"/>
                    </a:cubicBezTo>
                    <a:close/>
                  </a:path>
                </a:pathLst>
              </a:custGeom>
              <a:solidFill>
                <a:srgbClr val="72D9FE"/>
              </a:solidFill>
              <a:ln>
                <a:noFill/>
              </a:ln>
            </p:spPr>
            <p:txBody>
              <a:bodyPr spcFirstLastPara="1" wrap="square" lIns="57150" tIns="57150" rIns="57150" bIns="57150" anchor="ctr" anchorCtr="0">
                <a:noAutofit/>
              </a:bodyPr>
              <a:lstStyle/>
              <a:p>
                <a:endParaRPr lang="en-US" sz="2700">
                  <a:solidFill>
                    <a:schemeClr val="dk1"/>
                  </a:solidFill>
                  <a:latin typeface="Calibri"/>
                  <a:cs typeface="Calibri"/>
                </a:endParaRPr>
              </a:p>
            </p:txBody>
          </p:sp>
          <p:sp>
            <p:nvSpPr>
              <p:cNvPr id="60" name="Google Shape;65;p1">
                <a:extLst>
                  <a:ext uri="{FF2B5EF4-FFF2-40B4-BE49-F238E27FC236}">
                    <a16:creationId xmlns:a16="http://schemas.microsoft.com/office/drawing/2014/main" id="{119F68CE-AF32-498C-AB24-61D6A5502342}"/>
                  </a:ext>
                </a:extLst>
              </p:cNvPr>
              <p:cNvSpPr/>
              <p:nvPr/>
            </p:nvSpPr>
            <p:spPr>
              <a:xfrm>
                <a:off x="9209488" y="2493949"/>
                <a:ext cx="1382088" cy="1870102"/>
              </a:xfrm>
              <a:custGeom>
                <a:avLst/>
                <a:gdLst/>
                <a:ahLst/>
                <a:cxnLst/>
                <a:rect l="l" t="t" r="r" b="b"/>
                <a:pathLst>
                  <a:path w="21600" h="21600" extrusionOk="0">
                    <a:moveTo>
                      <a:pt x="20818" y="21600"/>
                    </a:moveTo>
                    <a:lnTo>
                      <a:pt x="782" y="21600"/>
                    </a:lnTo>
                    <a:cubicBezTo>
                      <a:pt x="349" y="21600"/>
                      <a:pt x="0" y="21342"/>
                      <a:pt x="0" y="21022"/>
                    </a:cubicBezTo>
                    <a:lnTo>
                      <a:pt x="0" y="578"/>
                    </a:lnTo>
                    <a:cubicBezTo>
                      <a:pt x="0" y="258"/>
                      <a:pt x="349" y="0"/>
                      <a:pt x="782" y="0"/>
                    </a:cubicBezTo>
                    <a:lnTo>
                      <a:pt x="20818" y="0"/>
                    </a:lnTo>
                    <a:cubicBezTo>
                      <a:pt x="21251" y="0"/>
                      <a:pt x="21600" y="258"/>
                      <a:pt x="21600" y="578"/>
                    </a:cubicBezTo>
                    <a:lnTo>
                      <a:pt x="21600" y="21016"/>
                    </a:lnTo>
                    <a:cubicBezTo>
                      <a:pt x="21600" y="21336"/>
                      <a:pt x="21251" y="21600"/>
                      <a:pt x="20818" y="21600"/>
                    </a:cubicBezTo>
                    <a:close/>
                  </a:path>
                </a:pathLst>
              </a:custGeom>
              <a:solidFill>
                <a:schemeClr val="lt1"/>
              </a:solidFill>
              <a:ln>
                <a:noFill/>
              </a:ln>
              <a:effectLst>
                <a:outerShdw blurRad="50800" dist="38100" dir="2700000" algn="tl" rotWithShape="0">
                  <a:prstClr val="black">
                    <a:alpha val="40000"/>
                  </a:prstClr>
                </a:outerShdw>
              </a:effectLst>
            </p:spPr>
            <p:txBody>
              <a:bodyPr spcFirstLastPara="1" wrap="square" lIns="57150" tIns="57150" rIns="57150" bIns="57150" anchor="ctr" anchorCtr="0">
                <a:noAutofit/>
              </a:bodyPr>
              <a:lstStyle/>
              <a:p>
                <a:endParaRPr sz="2700">
                  <a:solidFill>
                    <a:schemeClr val="dk1"/>
                  </a:solidFill>
                  <a:latin typeface="Calibri"/>
                  <a:ea typeface="Calibri"/>
                  <a:cs typeface="Calibri"/>
                  <a:sym typeface="Calibri"/>
                </a:endParaRPr>
              </a:p>
            </p:txBody>
          </p:sp>
        </p:grpSp>
        <p:grpSp>
          <p:nvGrpSpPr>
            <p:cNvPr id="16" name="Group 15">
              <a:extLst>
                <a:ext uri="{FF2B5EF4-FFF2-40B4-BE49-F238E27FC236}">
                  <a16:creationId xmlns:a16="http://schemas.microsoft.com/office/drawing/2014/main" id="{7A039782-7123-463B-877D-AD2DEC7E56C7}"/>
                </a:ext>
              </a:extLst>
            </p:cNvPr>
            <p:cNvGrpSpPr/>
            <p:nvPr/>
          </p:nvGrpSpPr>
          <p:grpSpPr>
            <a:xfrm>
              <a:off x="9240094" y="3517805"/>
              <a:ext cx="3806507" cy="3251391"/>
              <a:chOff x="6160062" y="2345203"/>
              <a:chExt cx="2537671" cy="2167594"/>
            </a:xfrm>
          </p:grpSpPr>
          <p:sp>
            <p:nvSpPr>
              <p:cNvPr id="54" name="Freeform: Shape 53">
                <a:extLst>
                  <a:ext uri="{FF2B5EF4-FFF2-40B4-BE49-F238E27FC236}">
                    <a16:creationId xmlns:a16="http://schemas.microsoft.com/office/drawing/2014/main" id="{59815C98-A157-45E7-A890-7B19D6E83801}"/>
                  </a:ext>
                </a:extLst>
              </p:cNvPr>
              <p:cNvSpPr/>
              <p:nvPr/>
            </p:nvSpPr>
            <p:spPr>
              <a:xfrm>
                <a:off x="6160062" y="2345203"/>
                <a:ext cx="1028138" cy="2167594"/>
              </a:xfrm>
              <a:custGeom>
                <a:avLst/>
                <a:gdLst>
                  <a:gd name="connsiteX0" fmla="*/ 8478 w 1028138"/>
                  <a:gd name="connsiteY0" fmla="*/ 1205925 h 2167594"/>
                  <a:gd name="connsiteX1" fmla="*/ 126692 w 1028138"/>
                  <a:gd name="connsiteY1" fmla="*/ 1205925 h 2167594"/>
                  <a:gd name="connsiteX2" fmla="*/ 271988 w 1028138"/>
                  <a:gd name="connsiteY2" fmla="*/ 1351234 h 2167594"/>
                  <a:gd name="connsiteX3" fmla="*/ 271988 w 1028138"/>
                  <a:gd name="connsiteY3" fmla="*/ 2022285 h 2167594"/>
                  <a:gd name="connsiteX4" fmla="*/ 400211 w 1028138"/>
                  <a:gd name="connsiteY4" fmla="*/ 2150534 h 2167594"/>
                  <a:gd name="connsiteX5" fmla="*/ 1019661 w 1028138"/>
                  <a:gd name="connsiteY5" fmla="*/ 2150534 h 2167594"/>
                  <a:gd name="connsiteX6" fmla="*/ 1028138 w 1028138"/>
                  <a:gd name="connsiteY6" fmla="*/ 2159064 h 2167594"/>
                  <a:gd name="connsiteX7" fmla="*/ 1019661 w 1028138"/>
                  <a:gd name="connsiteY7" fmla="*/ 2167594 h 2167594"/>
                  <a:gd name="connsiteX8" fmla="*/ 400211 w 1028138"/>
                  <a:gd name="connsiteY8" fmla="*/ 2167594 h 2167594"/>
                  <a:gd name="connsiteX9" fmla="*/ 254915 w 1028138"/>
                  <a:gd name="connsiteY9" fmla="*/ 2022285 h 2167594"/>
                  <a:gd name="connsiteX10" fmla="*/ 254915 w 1028138"/>
                  <a:gd name="connsiteY10" fmla="*/ 1351234 h 2167594"/>
                  <a:gd name="connsiteX11" fmla="*/ 126692 w 1028138"/>
                  <a:gd name="connsiteY11" fmla="*/ 1222985 h 2167594"/>
                  <a:gd name="connsiteX12" fmla="*/ 8478 w 1028138"/>
                  <a:gd name="connsiteY12" fmla="*/ 1222985 h 2167594"/>
                  <a:gd name="connsiteX13" fmla="*/ 0 w 1028138"/>
                  <a:gd name="connsiteY13" fmla="*/ 1214455 h 2167594"/>
                  <a:gd name="connsiteX14" fmla="*/ 8478 w 1028138"/>
                  <a:gd name="connsiteY14" fmla="*/ 1205925 h 2167594"/>
                  <a:gd name="connsiteX15" fmla="*/ 400211 w 1028138"/>
                  <a:gd name="connsiteY15" fmla="*/ 0 h 2167594"/>
                  <a:gd name="connsiteX16" fmla="*/ 1019661 w 1028138"/>
                  <a:gd name="connsiteY16" fmla="*/ 0 h 2167594"/>
                  <a:gd name="connsiteX17" fmla="*/ 1028138 w 1028138"/>
                  <a:gd name="connsiteY17" fmla="*/ 9032 h 2167594"/>
                  <a:gd name="connsiteX18" fmla="*/ 1019661 w 1028138"/>
                  <a:gd name="connsiteY18" fmla="*/ 17562 h 2167594"/>
                  <a:gd name="connsiteX19" fmla="*/ 400211 w 1028138"/>
                  <a:gd name="connsiteY19" fmla="*/ 17562 h 2167594"/>
                  <a:gd name="connsiteX20" fmla="*/ 271988 w 1028138"/>
                  <a:gd name="connsiteY20" fmla="*/ 145811 h 2167594"/>
                  <a:gd name="connsiteX21" fmla="*/ 271988 w 1028138"/>
                  <a:gd name="connsiteY21" fmla="*/ 816360 h 2167594"/>
                  <a:gd name="connsiteX22" fmla="*/ 126692 w 1028138"/>
                  <a:gd name="connsiteY22" fmla="*/ 961669 h 2167594"/>
                  <a:gd name="connsiteX23" fmla="*/ 8478 w 1028138"/>
                  <a:gd name="connsiteY23" fmla="*/ 961669 h 2167594"/>
                  <a:gd name="connsiteX24" fmla="*/ 0 w 1028138"/>
                  <a:gd name="connsiteY24" fmla="*/ 953139 h 2167594"/>
                  <a:gd name="connsiteX25" fmla="*/ 8478 w 1028138"/>
                  <a:gd name="connsiteY25" fmla="*/ 944610 h 2167594"/>
                  <a:gd name="connsiteX26" fmla="*/ 126692 w 1028138"/>
                  <a:gd name="connsiteY26" fmla="*/ 944610 h 2167594"/>
                  <a:gd name="connsiteX27" fmla="*/ 254915 w 1028138"/>
                  <a:gd name="connsiteY27" fmla="*/ 816360 h 2167594"/>
                  <a:gd name="connsiteX28" fmla="*/ 254915 w 1028138"/>
                  <a:gd name="connsiteY28" fmla="*/ 145309 h 2167594"/>
                  <a:gd name="connsiteX29" fmla="*/ 400211 w 1028138"/>
                  <a:gd name="connsiteY29" fmla="*/ 0 h 216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28138" h="2167594">
                    <a:moveTo>
                      <a:pt x="8478" y="1205925"/>
                    </a:moveTo>
                    <a:lnTo>
                      <a:pt x="126692" y="1205925"/>
                    </a:lnTo>
                    <a:cubicBezTo>
                      <a:pt x="206523" y="1205925"/>
                      <a:pt x="271988" y="1270853"/>
                      <a:pt x="271988" y="1351234"/>
                    </a:cubicBezTo>
                    <a:lnTo>
                      <a:pt x="271988" y="2022285"/>
                    </a:lnTo>
                    <a:cubicBezTo>
                      <a:pt x="271988" y="2093133"/>
                      <a:pt x="329447" y="2150534"/>
                      <a:pt x="400211" y="2150534"/>
                    </a:cubicBezTo>
                    <a:lnTo>
                      <a:pt x="1019661" y="2150534"/>
                    </a:lnTo>
                    <a:cubicBezTo>
                      <a:pt x="1024488" y="2150534"/>
                      <a:pt x="1028138" y="2154247"/>
                      <a:pt x="1028138" y="2159064"/>
                    </a:cubicBezTo>
                    <a:cubicBezTo>
                      <a:pt x="1028138" y="2163881"/>
                      <a:pt x="1024488" y="2167594"/>
                      <a:pt x="1019661" y="2167594"/>
                    </a:cubicBezTo>
                    <a:lnTo>
                      <a:pt x="400211" y="2167594"/>
                    </a:lnTo>
                    <a:cubicBezTo>
                      <a:pt x="320381" y="2167594"/>
                      <a:pt x="254915" y="2102667"/>
                      <a:pt x="254915" y="2022285"/>
                    </a:cubicBezTo>
                    <a:lnTo>
                      <a:pt x="254915" y="1351234"/>
                    </a:lnTo>
                    <a:cubicBezTo>
                      <a:pt x="254915" y="1280486"/>
                      <a:pt x="197456" y="1222985"/>
                      <a:pt x="126692" y="1222985"/>
                    </a:cubicBezTo>
                    <a:lnTo>
                      <a:pt x="8478" y="1222985"/>
                    </a:lnTo>
                    <a:cubicBezTo>
                      <a:pt x="3768" y="1222985"/>
                      <a:pt x="0" y="1219272"/>
                      <a:pt x="0" y="1214455"/>
                    </a:cubicBezTo>
                    <a:cubicBezTo>
                      <a:pt x="0" y="1209638"/>
                      <a:pt x="3768" y="1205925"/>
                      <a:pt x="8478" y="1205925"/>
                    </a:cubicBezTo>
                    <a:close/>
                    <a:moveTo>
                      <a:pt x="400211" y="0"/>
                    </a:moveTo>
                    <a:lnTo>
                      <a:pt x="1019661" y="0"/>
                    </a:lnTo>
                    <a:cubicBezTo>
                      <a:pt x="1024488" y="0"/>
                      <a:pt x="1028138" y="4215"/>
                      <a:pt x="1028138" y="9032"/>
                    </a:cubicBezTo>
                    <a:cubicBezTo>
                      <a:pt x="1028138" y="13849"/>
                      <a:pt x="1024488" y="17562"/>
                      <a:pt x="1019661" y="17562"/>
                    </a:cubicBezTo>
                    <a:lnTo>
                      <a:pt x="400211" y="17562"/>
                    </a:lnTo>
                    <a:cubicBezTo>
                      <a:pt x="329447" y="17562"/>
                      <a:pt x="271988" y="75063"/>
                      <a:pt x="271988" y="145811"/>
                    </a:cubicBezTo>
                    <a:lnTo>
                      <a:pt x="271988" y="816360"/>
                    </a:lnTo>
                    <a:cubicBezTo>
                      <a:pt x="271988" y="896240"/>
                      <a:pt x="206994" y="961669"/>
                      <a:pt x="126692" y="961669"/>
                    </a:cubicBezTo>
                    <a:lnTo>
                      <a:pt x="8478" y="961669"/>
                    </a:lnTo>
                    <a:cubicBezTo>
                      <a:pt x="3768" y="961669"/>
                      <a:pt x="0" y="957956"/>
                      <a:pt x="0" y="953139"/>
                    </a:cubicBezTo>
                    <a:cubicBezTo>
                      <a:pt x="0" y="948323"/>
                      <a:pt x="3768" y="944610"/>
                      <a:pt x="8478" y="944610"/>
                    </a:cubicBezTo>
                    <a:lnTo>
                      <a:pt x="126692" y="944610"/>
                    </a:lnTo>
                    <a:cubicBezTo>
                      <a:pt x="197456" y="944610"/>
                      <a:pt x="254915" y="887108"/>
                      <a:pt x="254915" y="816360"/>
                    </a:cubicBezTo>
                    <a:lnTo>
                      <a:pt x="254915" y="145309"/>
                    </a:lnTo>
                    <a:cubicBezTo>
                      <a:pt x="254915" y="65429"/>
                      <a:pt x="319792" y="0"/>
                      <a:pt x="400211" y="0"/>
                    </a:cubicBezTo>
                    <a:close/>
                  </a:path>
                </a:pathLst>
              </a:custGeom>
              <a:solidFill>
                <a:srgbClr val="05A2E1"/>
              </a:solidFill>
              <a:ln>
                <a:solidFill>
                  <a:srgbClr val="05A2E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700"/>
              </a:p>
            </p:txBody>
          </p:sp>
          <p:sp>
            <p:nvSpPr>
              <p:cNvPr id="55" name="Freeform: Shape 54">
                <a:extLst>
                  <a:ext uri="{FF2B5EF4-FFF2-40B4-BE49-F238E27FC236}">
                    <a16:creationId xmlns:a16="http://schemas.microsoft.com/office/drawing/2014/main" id="{DEF07B67-99E7-4E83-A807-3A92B71AE05E}"/>
                  </a:ext>
                </a:extLst>
              </p:cNvPr>
              <p:cNvSpPr/>
              <p:nvPr/>
            </p:nvSpPr>
            <p:spPr>
              <a:xfrm>
                <a:off x="7244599" y="2354235"/>
                <a:ext cx="1453134" cy="2150032"/>
              </a:xfrm>
              <a:custGeom>
                <a:avLst/>
                <a:gdLst>
                  <a:gd name="connsiteX0" fmla="*/ 120805 w 1453134"/>
                  <a:gd name="connsiteY0" fmla="*/ 0 h 2150032"/>
                  <a:gd name="connsiteX1" fmla="*/ 764746 w 1453134"/>
                  <a:gd name="connsiteY1" fmla="*/ 0 h 2150032"/>
                  <a:gd name="connsiteX2" fmla="*/ 869067 w 1453134"/>
                  <a:gd name="connsiteY2" fmla="*/ 59107 h 2150032"/>
                  <a:gd name="connsiteX3" fmla="*/ 1436356 w 1453134"/>
                  <a:gd name="connsiteY3" fmla="*/ 1013250 h 2150032"/>
                  <a:gd name="connsiteX4" fmla="*/ 1436356 w 1453134"/>
                  <a:gd name="connsiteY4" fmla="*/ 1136782 h 2150032"/>
                  <a:gd name="connsiteX5" fmla="*/ 869067 w 1453134"/>
                  <a:gd name="connsiteY5" fmla="*/ 2090925 h 2150032"/>
                  <a:gd name="connsiteX6" fmla="*/ 764746 w 1453134"/>
                  <a:gd name="connsiteY6" fmla="*/ 2150032 h 2150032"/>
                  <a:gd name="connsiteX7" fmla="*/ 120805 w 1453134"/>
                  <a:gd name="connsiteY7" fmla="*/ 2150032 h 2150032"/>
                  <a:gd name="connsiteX8" fmla="*/ 0 w 1453134"/>
                  <a:gd name="connsiteY8" fmla="*/ 2029209 h 2150032"/>
                  <a:gd name="connsiteX9" fmla="*/ 0 w 1453134"/>
                  <a:gd name="connsiteY9" fmla="*/ 120823 h 2150032"/>
                  <a:gd name="connsiteX10" fmla="*/ 120805 w 1453134"/>
                  <a:gd name="connsiteY10" fmla="*/ 0 h 215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3134" h="2150032">
                    <a:moveTo>
                      <a:pt x="120805" y="0"/>
                    </a:moveTo>
                    <a:lnTo>
                      <a:pt x="764746" y="0"/>
                    </a:lnTo>
                    <a:cubicBezTo>
                      <a:pt x="807369" y="0"/>
                      <a:pt x="847284" y="22378"/>
                      <a:pt x="869067" y="59107"/>
                    </a:cubicBezTo>
                    <a:lnTo>
                      <a:pt x="1436356" y="1013250"/>
                    </a:lnTo>
                    <a:cubicBezTo>
                      <a:pt x="1458727" y="1051082"/>
                      <a:pt x="1458727" y="1098448"/>
                      <a:pt x="1436356" y="1136782"/>
                    </a:cubicBezTo>
                    <a:lnTo>
                      <a:pt x="869067" y="2090925"/>
                    </a:lnTo>
                    <a:cubicBezTo>
                      <a:pt x="847284" y="2127654"/>
                      <a:pt x="807840" y="2150032"/>
                      <a:pt x="764746" y="2150032"/>
                    </a:cubicBezTo>
                    <a:lnTo>
                      <a:pt x="120805" y="2150032"/>
                    </a:lnTo>
                    <a:cubicBezTo>
                      <a:pt x="53809" y="2150032"/>
                      <a:pt x="0" y="2095742"/>
                      <a:pt x="0" y="2029209"/>
                    </a:cubicBezTo>
                    <a:lnTo>
                      <a:pt x="0" y="120823"/>
                    </a:lnTo>
                    <a:cubicBezTo>
                      <a:pt x="0" y="53788"/>
                      <a:pt x="54280" y="0"/>
                      <a:pt x="120805" y="0"/>
                    </a:cubicBezTo>
                    <a:close/>
                  </a:path>
                </a:pathLst>
              </a:custGeom>
              <a:solidFill>
                <a:srgbClr val="05A2E1"/>
              </a:solidFill>
              <a:ln>
                <a:noFill/>
              </a:ln>
            </p:spPr>
            <p:txBody>
              <a:bodyPr spcFirstLastPara="1" wrap="square" lIns="57150" tIns="57150" rIns="57150" bIns="57150" anchor="ctr" anchorCtr="0">
                <a:noAutofit/>
              </a:bodyPr>
              <a:lstStyle/>
              <a:p>
                <a:endParaRPr lang="en-US" sz="2700">
                  <a:solidFill>
                    <a:schemeClr val="dk1"/>
                  </a:solidFill>
                  <a:latin typeface="Calibri"/>
                  <a:cs typeface="Calibri"/>
                </a:endParaRPr>
              </a:p>
            </p:txBody>
          </p:sp>
          <p:sp>
            <p:nvSpPr>
              <p:cNvPr id="56" name="Google Shape;63;p1">
                <a:extLst>
                  <a:ext uri="{FF2B5EF4-FFF2-40B4-BE49-F238E27FC236}">
                    <a16:creationId xmlns:a16="http://schemas.microsoft.com/office/drawing/2014/main" id="{A10D971C-6058-47BC-9924-25125CA7CBC0}"/>
                  </a:ext>
                </a:extLst>
              </p:cNvPr>
              <p:cNvSpPr/>
              <p:nvPr/>
            </p:nvSpPr>
            <p:spPr>
              <a:xfrm>
                <a:off x="6553880" y="2493949"/>
                <a:ext cx="1382088" cy="1870102"/>
              </a:xfrm>
              <a:custGeom>
                <a:avLst/>
                <a:gdLst/>
                <a:ahLst/>
                <a:cxnLst/>
                <a:rect l="l" t="t" r="r" b="b"/>
                <a:pathLst>
                  <a:path w="21600" h="21600" extrusionOk="0">
                    <a:moveTo>
                      <a:pt x="20818" y="21600"/>
                    </a:moveTo>
                    <a:lnTo>
                      <a:pt x="782" y="21600"/>
                    </a:lnTo>
                    <a:cubicBezTo>
                      <a:pt x="349" y="21600"/>
                      <a:pt x="0" y="21342"/>
                      <a:pt x="0" y="21022"/>
                    </a:cubicBezTo>
                    <a:lnTo>
                      <a:pt x="0" y="578"/>
                    </a:lnTo>
                    <a:cubicBezTo>
                      <a:pt x="0" y="258"/>
                      <a:pt x="349" y="0"/>
                      <a:pt x="782" y="0"/>
                    </a:cubicBezTo>
                    <a:lnTo>
                      <a:pt x="20818" y="0"/>
                    </a:lnTo>
                    <a:cubicBezTo>
                      <a:pt x="21251" y="0"/>
                      <a:pt x="21600" y="258"/>
                      <a:pt x="21600" y="578"/>
                    </a:cubicBezTo>
                    <a:lnTo>
                      <a:pt x="21600" y="21016"/>
                    </a:lnTo>
                    <a:cubicBezTo>
                      <a:pt x="21600" y="21336"/>
                      <a:pt x="21251" y="21600"/>
                      <a:pt x="20818" y="21600"/>
                    </a:cubicBezTo>
                    <a:close/>
                  </a:path>
                </a:pathLst>
              </a:custGeom>
              <a:solidFill>
                <a:schemeClr val="lt1"/>
              </a:solidFill>
              <a:ln>
                <a:noFill/>
              </a:ln>
              <a:effectLst>
                <a:outerShdw blurRad="50800" dist="38100" dir="2700000" algn="tl" rotWithShape="0">
                  <a:prstClr val="black">
                    <a:alpha val="40000"/>
                  </a:prstClr>
                </a:outerShdw>
              </a:effectLst>
            </p:spPr>
            <p:txBody>
              <a:bodyPr spcFirstLastPara="1" wrap="square" lIns="57150" tIns="57150" rIns="57150" bIns="57150" anchor="ctr" anchorCtr="0">
                <a:noAutofit/>
              </a:bodyPr>
              <a:lstStyle/>
              <a:p>
                <a:endParaRPr sz="2700">
                  <a:solidFill>
                    <a:schemeClr val="dk1"/>
                  </a:solidFill>
                  <a:latin typeface="Calibri"/>
                  <a:ea typeface="Calibri"/>
                  <a:cs typeface="Calibri"/>
                  <a:sym typeface="Calibri"/>
                </a:endParaRPr>
              </a:p>
            </p:txBody>
          </p:sp>
        </p:grpSp>
        <p:grpSp>
          <p:nvGrpSpPr>
            <p:cNvPr id="17" name="Group 16">
              <a:extLst>
                <a:ext uri="{FF2B5EF4-FFF2-40B4-BE49-F238E27FC236}">
                  <a16:creationId xmlns:a16="http://schemas.microsoft.com/office/drawing/2014/main" id="{CA996E93-FD1B-468D-8A43-8C9233EDDFE7}"/>
                </a:ext>
              </a:extLst>
            </p:cNvPr>
            <p:cNvGrpSpPr/>
            <p:nvPr/>
          </p:nvGrpSpPr>
          <p:grpSpPr>
            <a:xfrm>
              <a:off x="5248697" y="3517805"/>
              <a:ext cx="3807284" cy="3251391"/>
              <a:chOff x="3499131" y="2345203"/>
              <a:chExt cx="2538189" cy="2167594"/>
            </a:xfrm>
          </p:grpSpPr>
          <p:sp>
            <p:nvSpPr>
              <p:cNvPr id="45" name="Freeform: Shape 44">
                <a:extLst>
                  <a:ext uri="{FF2B5EF4-FFF2-40B4-BE49-F238E27FC236}">
                    <a16:creationId xmlns:a16="http://schemas.microsoft.com/office/drawing/2014/main" id="{3C4BD813-B3FE-4DAD-9BA3-06E04424C50E}"/>
                  </a:ext>
                </a:extLst>
              </p:cNvPr>
              <p:cNvSpPr/>
              <p:nvPr/>
            </p:nvSpPr>
            <p:spPr>
              <a:xfrm>
                <a:off x="3499131" y="2345203"/>
                <a:ext cx="1028214" cy="2167594"/>
              </a:xfrm>
              <a:custGeom>
                <a:avLst/>
                <a:gdLst>
                  <a:gd name="connsiteX0" fmla="*/ 8480 w 1028214"/>
                  <a:gd name="connsiteY0" fmla="*/ 1205925 h 2167594"/>
                  <a:gd name="connsiteX1" fmla="*/ 126606 w 1028214"/>
                  <a:gd name="connsiteY1" fmla="*/ 1205925 h 2167594"/>
                  <a:gd name="connsiteX2" fmla="*/ 271938 w 1028214"/>
                  <a:gd name="connsiteY2" fmla="*/ 1351234 h 2167594"/>
                  <a:gd name="connsiteX3" fmla="*/ 271938 w 1028214"/>
                  <a:gd name="connsiteY3" fmla="*/ 2022285 h 2167594"/>
                  <a:gd name="connsiteX4" fmla="*/ 400193 w 1028214"/>
                  <a:gd name="connsiteY4" fmla="*/ 2150534 h 2167594"/>
                  <a:gd name="connsiteX5" fmla="*/ 1019680 w 1028214"/>
                  <a:gd name="connsiteY5" fmla="*/ 2150534 h 2167594"/>
                  <a:gd name="connsiteX6" fmla="*/ 1028160 w 1028214"/>
                  <a:gd name="connsiteY6" fmla="*/ 2159064 h 2167594"/>
                  <a:gd name="connsiteX7" fmla="*/ 1019680 w 1028214"/>
                  <a:gd name="connsiteY7" fmla="*/ 2167594 h 2167594"/>
                  <a:gd name="connsiteX8" fmla="*/ 400193 w 1028214"/>
                  <a:gd name="connsiteY8" fmla="*/ 2167594 h 2167594"/>
                  <a:gd name="connsiteX9" fmla="*/ 254979 w 1028214"/>
                  <a:gd name="connsiteY9" fmla="*/ 2022285 h 2167594"/>
                  <a:gd name="connsiteX10" fmla="*/ 254979 w 1028214"/>
                  <a:gd name="connsiteY10" fmla="*/ 1351234 h 2167594"/>
                  <a:gd name="connsiteX11" fmla="*/ 126606 w 1028214"/>
                  <a:gd name="connsiteY11" fmla="*/ 1222985 h 2167594"/>
                  <a:gd name="connsiteX12" fmla="*/ 8480 w 1028214"/>
                  <a:gd name="connsiteY12" fmla="*/ 1222985 h 2167594"/>
                  <a:gd name="connsiteX13" fmla="*/ 0 w 1028214"/>
                  <a:gd name="connsiteY13" fmla="*/ 1214455 h 2167594"/>
                  <a:gd name="connsiteX14" fmla="*/ 8480 w 1028214"/>
                  <a:gd name="connsiteY14" fmla="*/ 1205925 h 2167594"/>
                  <a:gd name="connsiteX15" fmla="*/ 400193 w 1028214"/>
                  <a:gd name="connsiteY15" fmla="*/ 0 h 2167594"/>
                  <a:gd name="connsiteX16" fmla="*/ 1019680 w 1028214"/>
                  <a:gd name="connsiteY16" fmla="*/ 0 h 2167594"/>
                  <a:gd name="connsiteX17" fmla="*/ 1028160 w 1028214"/>
                  <a:gd name="connsiteY17" fmla="*/ 9032 h 2167594"/>
                  <a:gd name="connsiteX18" fmla="*/ 1019680 w 1028214"/>
                  <a:gd name="connsiteY18" fmla="*/ 17562 h 2167594"/>
                  <a:gd name="connsiteX19" fmla="*/ 400193 w 1028214"/>
                  <a:gd name="connsiteY19" fmla="*/ 17562 h 2167594"/>
                  <a:gd name="connsiteX20" fmla="*/ 271938 w 1028214"/>
                  <a:gd name="connsiteY20" fmla="*/ 145811 h 2167594"/>
                  <a:gd name="connsiteX21" fmla="*/ 271938 w 1028214"/>
                  <a:gd name="connsiteY21" fmla="*/ 816360 h 2167594"/>
                  <a:gd name="connsiteX22" fmla="*/ 126606 w 1028214"/>
                  <a:gd name="connsiteY22" fmla="*/ 961669 h 2167594"/>
                  <a:gd name="connsiteX23" fmla="*/ 8480 w 1028214"/>
                  <a:gd name="connsiteY23" fmla="*/ 961669 h 2167594"/>
                  <a:gd name="connsiteX24" fmla="*/ 0 w 1028214"/>
                  <a:gd name="connsiteY24" fmla="*/ 953139 h 2167594"/>
                  <a:gd name="connsiteX25" fmla="*/ 8480 w 1028214"/>
                  <a:gd name="connsiteY25" fmla="*/ 944610 h 2167594"/>
                  <a:gd name="connsiteX26" fmla="*/ 126606 w 1028214"/>
                  <a:gd name="connsiteY26" fmla="*/ 944610 h 2167594"/>
                  <a:gd name="connsiteX27" fmla="*/ 254979 w 1028214"/>
                  <a:gd name="connsiteY27" fmla="*/ 816360 h 2167594"/>
                  <a:gd name="connsiteX28" fmla="*/ 254979 w 1028214"/>
                  <a:gd name="connsiteY28" fmla="*/ 145309 h 2167594"/>
                  <a:gd name="connsiteX29" fmla="*/ 400193 w 1028214"/>
                  <a:gd name="connsiteY29" fmla="*/ 0 h 216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28214" h="2167594">
                    <a:moveTo>
                      <a:pt x="8480" y="1205925"/>
                    </a:moveTo>
                    <a:lnTo>
                      <a:pt x="126606" y="1205925"/>
                    </a:lnTo>
                    <a:cubicBezTo>
                      <a:pt x="206456" y="1205925"/>
                      <a:pt x="271938" y="1270853"/>
                      <a:pt x="271938" y="1351234"/>
                    </a:cubicBezTo>
                    <a:lnTo>
                      <a:pt x="271938" y="2022285"/>
                    </a:lnTo>
                    <a:cubicBezTo>
                      <a:pt x="271938" y="2093133"/>
                      <a:pt x="329412" y="2150534"/>
                      <a:pt x="400193" y="2150534"/>
                    </a:cubicBezTo>
                    <a:lnTo>
                      <a:pt x="1019680" y="2150534"/>
                    </a:lnTo>
                    <a:cubicBezTo>
                      <a:pt x="1024509" y="2150534"/>
                      <a:pt x="1028160" y="2154247"/>
                      <a:pt x="1028160" y="2159064"/>
                    </a:cubicBezTo>
                    <a:cubicBezTo>
                      <a:pt x="1028160" y="2163881"/>
                      <a:pt x="1024509" y="2167594"/>
                      <a:pt x="1019680" y="2167594"/>
                    </a:cubicBezTo>
                    <a:lnTo>
                      <a:pt x="400193" y="2167594"/>
                    </a:lnTo>
                    <a:cubicBezTo>
                      <a:pt x="320343" y="2167594"/>
                      <a:pt x="254979" y="2102667"/>
                      <a:pt x="254979" y="2022285"/>
                    </a:cubicBezTo>
                    <a:lnTo>
                      <a:pt x="254979" y="1351234"/>
                    </a:lnTo>
                    <a:cubicBezTo>
                      <a:pt x="254979" y="1280486"/>
                      <a:pt x="197388" y="1222985"/>
                      <a:pt x="126606" y="1222985"/>
                    </a:cubicBezTo>
                    <a:lnTo>
                      <a:pt x="8480" y="1222985"/>
                    </a:lnTo>
                    <a:cubicBezTo>
                      <a:pt x="3769" y="1222985"/>
                      <a:pt x="0" y="1219272"/>
                      <a:pt x="0" y="1214455"/>
                    </a:cubicBezTo>
                    <a:cubicBezTo>
                      <a:pt x="0" y="1209638"/>
                      <a:pt x="3769" y="1205925"/>
                      <a:pt x="8480" y="1205925"/>
                    </a:cubicBezTo>
                    <a:close/>
                    <a:moveTo>
                      <a:pt x="400193" y="0"/>
                    </a:moveTo>
                    <a:lnTo>
                      <a:pt x="1019680" y="0"/>
                    </a:lnTo>
                    <a:cubicBezTo>
                      <a:pt x="1024509" y="0"/>
                      <a:pt x="1028749" y="4215"/>
                      <a:pt x="1028160" y="9032"/>
                    </a:cubicBezTo>
                    <a:cubicBezTo>
                      <a:pt x="1028160" y="13849"/>
                      <a:pt x="1024509" y="17562"/>
                      <a:pt x="1019680" y="17562"/>
                    </a:cubicBezTo>
                    <a:lnTo>
                      <a:pt x="400193" y="17562"/>
                    </a:lnTo>
                    <a:cubicBezTo>
                      <a:pt x="329412" y="17562"/>
                      <a:pt x="271938" y="75063"/>
                      <a:pt x="271938" y="145811"/>
                    </a:cubicBezTo>
                    <a:lnTo>
                      <a:pt x="271938" y="816360"/>
                    </a:lnTo>
                    <a:cubicBezTo>
                      <a:pt x="271938" y="896240"/>
                      <a:pt x="207045" y="961669"/>
                      <a:pt x="126606" y="961669"/>
                    </a:cubicBezTo>
                    <a:lnTo>
                      <a:pt x="8480" y="961669"/>
                    </a:lnTo>
                    <a:cubicBezTo>
                      <a:pt x="3769" y="961669"/>
                      <a:pt x="0" y="957956"/>
                      <a:pt x="0" y="953139"/>
                    </a:cubicBezTo>
                    <a:cubicBezTo>
                      <a:pt x="0" y="948323"/>
                      <a:pt x="3769" y="944610"/>
                      <a:pt x="8480" y="944610"/>
                    </a:cubicBezTo>
                    <a:lnTo>
                      <a:pt x="126606" y="944610"/>
                    </a:lnTo>
                    <a:cubicBezTo>
                      <a:pt x="197388" y="944610"/>
                      <a:pt x="254979" y="887108"/>
                      <a:pt x="254979" y="816360"/>
                    </a:cubicBezTo>
                    <a:lnTo>
                      <a:pt x="254979" y="145309"/>
                    </a:lnTo>
                    <a:cubicBezTo>
                      <a:pt x="254979" y="65429"/>
                      <a:pt x="319872" y="0"/>
                      <a:pt x="400193" y="0"/>
                    </a:cubicBezTo>
                    <a:close/>
                  </a:path>
                </a:pathLst>
              </a:custGeom>
              <a:solidFill>
                <a:schemeClr val="accent6">
                  <a:lumMod val="50000"/>
                </a:schemeClr>
              </a:solidFill>
              <a:ln>
                <a:solidFill>
                  <a:srgbClr val="025FA7"/>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700"/>
              </a:p>
            </p:txBody>
          </p:sp>
          <p:sp>
            <p:nvSpPr>
              <p:cNvPr id="46" name="Freeform: Shape 45">
                <a:extLst>
                  <a:ext uri="{FF2B5EF4-FFF2-40B4-BE49-F238E27FC236}">
                    <a16:creationId xmlns:a16="http://schemas.microsoft.com/office/drawing/2014/main" id="{89F16855-B861-4A8C-89DF-509B0F0ED0CC}"/>
                  </a:ext>
                </a:extLst>
              </p:cNvPr>
              <p:cNvSpPr/>
              <p:nvPr/>
            </p:nvSpPr>
            <p:spPr>
              <a:xfrm>
                <a:off x="4583705" y="2354235"/>
                <a:ext cx="1453615" cy="2150032"/>
              </a:xfrm>
              <a:custGeom>
                <a:avLst/>
                <a:gdLst>
                  <a:gd name="connsiteX0" fmla="*/ 120835 w 1453615"/>
                  <a:gd name="connsiteY0" fmla="*/ 0 h 2150032"/>
                  <a:gd name="connsiteX1" fmla="*/ 764819 w 1453615"/>
                  <a:gd name="connsiteY1" fmla="*/ 0 h 2150032"/>
                  <a:gd name="connsiteX2" fmla="*/ 869166 w 1453615"/>
                  <a:gd name="connsiteY2" fmla="*/ 59107 h 2150032"/>
                  <a:gd name="connsiteX3" fmla="*/ 1436479 w 1453615"/>
                  <a:gd name="connsiteY3" fmla="*/ 1013250 h 2150032"/>
                  <a:gd name="connsiteX4" fmla="*/ 1436479 w 1453615"/>
                  <a:gd name="connsiteY4" fmla="*/ 1136782 h 2150032"/>
                  <a:gd name="connsiteX5" fmla="*/ 869166 w 1453615"/>
                  <a:gd name="connsiteY5" fmla="*/ 2090925 h 2150032"/>
                  <a:gd name="connsiteX6" fmla="*/ 764819 w 1453615"/>
                  <a:gd name="connsiteY6" fmla="*/ 2150032 h 2150032"/>
                  <a:gd name="connsiteX7" fmla="*/ 120835 w 1453615"/>
                  <a:gd name="connsiteY7" fmla="*/ 2150032 h 2150032"/>
                  <a:gd name="connsiteX8" fmla="*/ 0 w 1453615"/>
                  <a:gd name="connsiteY8" fmla="*/ 2029209 h 2150032"/>
                  <a:gd name="connsiteX9" fmla="*/ 0 w 1453615"/>
                  <a:gd name="connsiteY9" fmla="*/ 120823 h 2150032"/>
                  <a:gd name="connsiteX10" fmla="*/ 120835 w 1453615"/>
                  <a:gd name="connsiteY10" fmla="*/ 0 h 215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3615" h="2150032">
                    <a:moveTo>
                      <a:pt x="120835" y="0"/>
                    </a:moveTo>
                    <a:lnTo>
                      <a:pt x="764819" y="0"/>
                    </a:lnTo>
                    <a:cubicBezTo>
                      <a:pt x="807335" y="0"/>
                      <a:pt x="847260" y="22378"/>
                      <a:pt x="869166" y="59107"/>
                    </a:cubicBezTo>
                    <a:lnTo>
                      <a:pt x="1436479" y="1013250"/>
                    </a:lnTo>
                    <a:cubicBezTo>
                      <a:pt x="1459327" y="1051082"/>
                      <a:pt x="1459327" y="1098448"/>
                      <a:pt x="1436479" y="1136782"/>
                    </a:cubicBezTo>
                    <a:lnTo>
                      <a:pt x="869166" y="2090925"/>
                    </a:lnTo>
                    <a:cubicBezTo>
                      <a:pt x="847260" y="2127654"/>
                      <a:pt x="807924" y="2150032"/>
                      <a:pt x="764819" y="2150032"/>
                    </a:cubicBezTo>
                    <a:lnTo>
                      <a:pt x="120835" y="2150032"/>
                    </a:lnTo>
                    <a:cubicBezTo>
                      <a:pt x="53822" y="2150032"/>
                      <a:pt x="0" y="2095742"/>
                      <a:pt x="0" y="2029209"/>
                    </a:cubicBezTo>
                    <a:lnTo>
                      <a:pt x="0" y="120823"/>
                    </a:lnTo>
                    <a:cubicBezTo>
                      <a:pt x="0" y="53788"/>
                      <a:pt x="54293" y="0"/>
                      <a:pt x="120835" y="0"/>
                    </a:cubicBezTo>
                    <a:close/>
                  </a:path>
                </a:pathLst>
              </a:custGeom>
              <a:solidFill>
                <a:srgbClr val="025FA7"/>
              </a:solidFill>
              <a:ln>
                <a:noFill/>
              </a:ln>
            </p:spPr>
            <p:txBody>
              <a:bodyPr spcFirstLastPara="1" wrap="square" lIns="57150" tIns="57150" rIns="57150" bIns="57150" anchor="ctr" anchorCtr="0">
                <a:noAutofit/>
              </a:bodyPr>
              <a:lstStyle/>
              <a:p>
                <a:endParaRPr lang="en-US" sz="2700">
                  <a:solidFill>
                    <a:schemeClr val="dk1"/>
                  </a:solidFill>
                  <a:latin typeface="Calibri"/>
                  <a:cs typeface="Calibri"/>
                </a:endParaRPr>
              </a:p>
            </p:txBody>
          </p:sp>
          <p:sp>
            <p:nvSpPr>
              <p:cNvPr id="53" name="Google Shape;61;p1">
                <a:extLst>
                  <a:ext uri="{FF2B5EF4-FFF2-40B4-BE49-F238E27FC236}">
                    <a16:creationId xmlns:a16="http://schemas.microsoft.com/office/drawing/2014/main" id="{D1B6D11E-CD89-4BF4-A759-DF8CD96ED906}"/>
                  </a:ext>
                </a:extLst>
              </p:cNvPr>
              <p:cNvSpPr/>
              <p:nvPr/>
            </p:nvSpPr>
            <p:spPr>
              <a:xfrm>
                <a:off x="3892948" y="2493949"/>
                <a:ext cx="1382088" cy="1870102"/>
              </a:xfrm>
              <a:custGeom>
                <a:avLst/>
                <a:gdLst/>
                <a:ahLst/>
                <a:cxnLst/>
                <a:rect l="l" t="t" r="r" b="b"/>
                <a:pathLst>
                  <a:path w="21600" h="21600" extrusionOk="0">
                    <a:moveTo>
                      <a:pt x="20810" y="21600"/>
                    </a:moveTo>
                    <a:lnTo>
                      <a:pt x="782" y="21600"/>
                    </a:lnTo>
                    <a:cubicBezTo>
                      <a:pt x="349" y="21600"/>
                      <a:pt x="0" y="21342"/>
                      <a:pt x="0" y="21022"/>
                    </a:cubicBezTo>
                    <a:lnTo>
                      <a:pt x="0" y="578"/>
                    </a:lnTo>
                    <a:cubicBezTo>
                      <a:pt x="0" y="258"/>
                      <a:pt x="349" y="0"/>
                      <a:pt x="782" y="0"/>
                    </a:cubicBezTo>
                    <a:lnTo>
                      <a:pt x="20818" y="0"/>
                    </a:lnTo>
                    <a:cubicBezTo>
                      <a:pt x="21251" y="0"/>
                      <a:pt x="21600" y="258"/>
                      <a:pt x="21600" y="578"/>
                    </a:cubicBezTo>
                    <a:lnTo>
                      <a:pt x="21600" y="21016"/>
                    </a:lnTo>
                    <a:cubicBezTo>
                      <a:pt x="21592" y="21336"/>
                      <a:pt x="21242" y="21600"/>
                      <a:pt x="20810" y="21600"/>
                    </a:cubicBezTo>
                    <a:close/>
                  </a:path>
                </a:pathLst>
              </a:custGeom>
              <a:solidFill>
                <a:schemeClr val="lt1"/>
              </a:solidFill>
              <a:ln>
                <a:noFill/>
              </a:ln>
              <a:effectLst>
                <a:outerShdw blurRad="50800" dist="38100" dir="2700000" algn="tl" rotWithShape="0">
                  <a:prstClr val="black">
                    <a:alpha val="40000"/>
                  </a:prstClr>
                </a:outerShdw>
              </a:effectLst>
            </p:spPr>
            <p:txBody>
              <a:bodyPr spcFirstLastPara="1" wrap="square" lIns="57150" tIns="57150" rIns="57150" bIns="57150" anchor="ctr" anchorCtr="0">
                <a:noAutofit/>
              </a:bodyPr>
              <a:lstStyle/>
              <a:p>
                <a:endParaRPr sz="2700">
                  <a:solidFill>
                    <a:schemeClr val="dk1"/>
                  </a:solidFill>
                  <a:latin typeface="Calibri"/>
                  <a:ea typeface="Calibri"/>
                  <a:cs typeface="Calibri"/>
                  <a:sym typeface="Calibri"/>
                </a:endParaRPr>
              </a:p>
            </p:txBody>
          </p:sp>
        </p:grpSp>
        <p:grpSp>
          <p:nvGrpSpPr>
            <p:cNvPr id="18" name="Group 17">
              <a:extLst>
                <a:ext uri="{FF2B5EF4-FFF2-40B4-BE49-F238E27FC236}">
                  <a16:creationId xmlns:a16="http://schemas.microsoft.com/office/drawing/2014/main" id="{F2CA29A8-2958-4B4B-9F2C-ACCE51CC152E}"/>
                </a:ext>
              </a:extLst>
            </p:cNvPr>
            <p:cNvGrpSpPr/>
            <p:nvPr/>
          </p:nvGrpSpPr>
          <p:grpSpPr>
            <a:xfrm>
              <a:off x="1257301" y="3517805"/>
              <a:ext cx="3807284" cy="3251391"/>
              <a:chOff x="838200" y="2345203"/>
              <a:chExt cx="2538189" cy="2167594"/>
            </a:xfrm>
          </p:grpSpPr>
          <p:sp>
            <p:nvSpPr>
              <p:cNvPr id="39" name="Freeform: Shape 38">
                <a:extLst>
                  <a:ext uri="{FF2B5EF4-FFF2-40B4-BE49-F238E27FC236}">
                    <a16:creationId xmlns:a16="http://schemas.microsoft.com/office/drawing/2014/main" id="{1E7A4187-3C09-4BFC-853F-93A3128F3176}"/>
                  </a:ext>
                </a:extLst>
              </p:cNvPr>
              <p:cNvSpPr/>
              <p:nvPr/>
            </p:nvSpPr>
            <p:spPr>
              <a:xfrm>
                <a:off x="838200" y="2345203"/>
                <a:ext cx="1028160" cy="2167594"/>
              </a:xfrm>
              <a:custGeom>
                <a:avLst/>
                <a:gdLst>
                  <a:gd name="connsiteX0" fmla="*/ 8480 w 1028160"/>
                  <a:gd name="connsiteY0" fmla="*/ 1205925 h 2167594"/>
                  <a:gd name="connsiteX1" fmla="*/ 126606 w 1028160"/>
                  <a:gd name="connsiteY1" fmla="*/ 1205925 h 2167594"/>
                  <a:gd name="connsiteX2" fmla="*/ 271938 w 1028160"/>
                  <a:gd name="connsiteY2" fmla="*/ 1351234 h 2167594"/>
                  <a:gd name="connsiteX3" fmla="*/ 271938 w 1028160"/>
                  <a:gd name="connsiteY3" fmla="*/ 2022285 h 2167594"/>
                  <a:gd name="connsiteX4" fmla="*/ 400193 w 1028160"/>
                  <a:gd name="connsiteY4" fmla="*/ 2150534 h 2167594"/>
                  <a:gd name="connsiteX5" fmla="*/ 1019680 w 1028160"/>
                  <a:gd name="connsiteY5" fmla="*/ 2150534 h 2167594"/>
                  <a:gd name="connsiteX6" fmla="*/ 1028160 w 1028160"/>
                  <a:gd name="connsiteY6" fmla="*/ 2159064 h 2167594"/>
                  <a:gd name="connsiteX7" fmla="*/ 1019680 w 1028160"/>
                  <a:gd name="connsiteY7" fmla="*/ 2167594 h 2167594"/>
                  <a:gd name="connsiteX8" fmla="*/ 400193 w 1028160"/>
                  <a:gd name="connsiteY8" fmla="*/ 2167594 h 2167594"/>
                  <a:gd name="connsiteX9" fmla="*/ 254979 w 1028160"/>
                  <a:gd name="connsiteY9" fmla="*/ 2022285 h 2167594"/>
                  <a:gd name="connsiteX10" fmla="*/ 254979 w 1028160"/>
                  <a:gd name="connsiteY10" fmla="*/ 1351234 h 2167594"/>
                  <a:gd name="connsiteX11" fmla="*/ 126606 w 1028160"/>
                  <a:gd name="connsiteY11" fmla="*/ 1222985 h 2167594"/>
                  <a:gd name="connsiteX12" fmla="*/ 8480 w 1028160"/>
                  <a:gd name="connsiteY12" fmla="*/ 1222985 h 2167594"/>
                  <a:gd name="connsiteX13" fmla="*/ 0 w 1028160"/>
                  <a:gd name="connsiteY13" fmla="*/ 1214455 h 2167594"/>
                  <a:gd name="connsiteX14" fmla="*/ 8480 w 1028160"/>
                  <a:gd name="connsiteY14" fmla="*/ 1205925 h 2167594"/>
                  <a:gd name="connsiteX15" fmla="*/ 400193 w 1028160"/>
                  <a:gd name="connsiteY15" fmla="*/ 0 h 2167594"/>
                  <a:gd name="connsiteX16" fmla="*/ 1019680 w 1028160"/>
                  <a:gd name="connsiteY16" fmla="*/ 0 h 2167594"/>
                  <a:gd name="connsiteX17" fmla="*/ 1028160 w 1028160"/>
                  <a:gd name="connsiteY17" fmla="*/ 9032 h 2167594"/>
                  <a:gd name="connsiteX18" fmla="*/ 1019680 w 1028160"/>
                  <a:gd name="connsiteY18" fmla="*/ 17562 h 2167594"/>
                  <a:gd name="connsiteX19" fmla="*/ 400193 w 1028160"/>
                  <a:gd name="connsiteY19" fmla="*/ 17562 h 2167594"/>
                  <a:gd name="connsiteX20" fmla="*/ 271938 w 1028160"/>
                  <a:gd name="connsiteY20" fmla="*/ 145811 h 2167594"/>
                  <a:gd name="connsiteX21" fmla="*/ 271938 w 1028160"/>
                  <a:gd name="connsiteY21" fmla="*/ 816360 h 2167594"/>
                  <a:gd name="connsiteX22" fmla="*/ 126606 w 1028160"/>
                  <a:gd name="connsiteY22" fmla="*/ 961669 h 2167594"/>
                  <a:gd name="connsiteX23" fmla="*/ 8480 w 1028160"/>
                  <a:gd name="connsiteY23" fmla="*/ 961669 h 2167594"/>
                  <a:gd name="connsiteX24" fmla="*/ 0 w 1028160"/>
                  <a:gd name="connsiteY24" fmla="*/ 953139 h 2167594"/>
                  <a:gd name="connsiteX25" fmla="*/ 8480 w 1028160"/>
                  <a:gd name="connsiteY25" fmla="*/ 944610 h 2167594"/>
                  <a:gd name="connsiteX26" fmla="*/ 126606 w 1028160"/>
                  <a:gd name="connsiteY26" fmla="*/ 944610 h 2167594"/>
                  <a:gd name="connsiteX27" fmla="*/ 254979 w 1028160"/>
                  <a:gd name="connsiteY27" fmla="*/ 816360 h 2167594"/>
                  <a:gd name="connsiteX28" fmla="*/ 254979 w 1028160"/>
                  <a:gd name="connsiteY28" fmla="*/ 145309 h 2167594"/>
                  <a:gd name="connsiteX29" fmla="*/ 400193 w 1028160"/>
                  <a:gd name="connsiteY29" fmla="*/ 0 h 216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28160" h="2167594">
                    <a:moveTo>
                      <a:pt x="8480" y="1205925"/>
                    </a:moveTo>
                    <a:lnTo>
                      <a:pt x="126606" y="1205925"/>
                    </a:lnTo>
                    <a:cubicBezTo>
                      <a:pt x="206456" y="1205925"/>
                      <a:pt x="271938" y="1270853"/>
                      <a:pt x="271938" y="1351234"/>
                    </a:cubicBezTo>
                    <a:lnTo>
                      <a:pt x="271938" y="2022285"/>
                    </a:lnTo>
                    <a:cubicBezTo>
                      <a:pt x="271938" y="2093133"/>
                      <a:pt x="329412" y="2150534"/>
                      <a:pt x="400193" y="2150534"/>
                    </a:cubicBezTo>
                    <a:lnTo>
                      <a:pt x="1019680" y="2150534"/>
                    </a:lnTo>
                    <a:cubicBezTo>
                      <a:pt x="1024509" y="2150534"/>
                      <a:pt x="1028160" y="2154247"/>
                      <a:pt x="1028160" y="2159064"/>
                    </a:cubicBezTo>
                    <a:cubicBezTo>
                      <a:pt x="1028160" y="2163881"/>
                      <a:pt x="1024509" y="2167594"/>
                      <a:pt x="1019680" y="2167594"/>
                    </a:cubicBezTo>
                    <a:lnTo>
                      <a:pt x="400193" y="2167594"/>
                    </a:lnTo>
                    <a:cubicBezTo>
                      <a:pt x="320343" y="2167594"/>
                      <a:pt x="254979" y="2102667"/>
                      <a:pt x="254979" y="2022285"/>
                    </a:cubicBezTo>
                    <a:lnTo>
                      <a:pt x="254979" y="1351234"/>
                    </a:lnTo>
                    <a:cubicBezTo>
                      <a:pt x="254979" y="1280486"/>
                      <a:pt x="197388" y="1222985"/>
                      <a:pt x="126606" y="1222985"/>
                    </a:cubicBezTo>
                    <a:lnTo>
                      <a:pt x="8480" y="1222985"/>
                    </a:lnTo>
                    <a:cubicBezTo>
                      <a:pt x="3769" y="1222985"/>
                      <a:pt x="0" y="1219272"/>
                      <a:pt x="0" y="1214455"/>
                    </a:cubicBezTo>
                    <a:cubicBezTo>
                      <a:pt x="0" y="1209638"/>
                      <a:pt x="3769" y="1205925"/>
                      <a:pt x="8480" y="1205925"/>
                    </a:cubicBezTo>
                    <a:close/>
                    <a:moveTo>
                      <a:pt x="400193" y="0"/>
                    </a:moveTo>
                    <a:lnTo>
                      <a:pt x="1019680" y="0"/>
                    </a:lnTo>
                    <a:cubicBezTo>
                      <a:pt x="1024509" y="0"/>
                      <a:pt x="1028160" y="4215"/>
                      <a:pt x="1028160" y="9032"/>
                    </a:cubicBezTo>
                    <a:cubicBezTo>
                      <a:pt x="1028160" y="13849"/>
                      <a:pt x="1024509" y="17562"/>
                      <a:pt x="1019680" y="17562"/>
                    </a:cubicBezTo>
                    <a:lnTo>
                      <a:pt x="400193" y="17562"/>
                    </a:lnTo>
                    <a:cubicBezTo>
                      <a:pt x="329412" y="17562"/>
                      <a:pt x="271938" y="75063"/>
                      <a:pt x="271938" y="145811"/>
                    </a:cubicBezTo>
                    <a:lnTo>
                      <a:pt x="271938" y="816360"/>
                    </a:lnTo>
                    <a:cubicBezTo>
                      <a:pt x="271938" y="896240"/>
                      <a:pt x="207045" y="961669"/>
                      <a:pt x="126606" y="961669"/>
                    </a:cubicBezTo>
                    <a:lnTo>
                      <a:pt x="8480" y="961669"/>
                    </a:lnTo>
                    <a:cubicBezTo>
                      <a:pt x="3769" y="961669"/>
                      <a:pt x="0" y="957956"/>
                      <a:pt x="0" y="953139"/>
                    </a:cubicBezTo>
                    <a:cubicBezTo>
                      <a:pt x="0" y="948323"/>
                      <a:pt x="3769" y="944610"/>
                      <a:pt x="8480" y="944610"/>
                    </a:cubicBezTo>
                    <a:lnTo>
                      <a:pt x="126606" y="944610"/>
                    </a:lnTo>
                    <a:cubicBezTo>
                      <a:pt x="197388" y="944610"/>
                      <a:pt x="254979" y="887108"/>
                      <a:pt x="254979" y="816360"/>
                    </a:cubicBezTo>
                    <a:lnTo>
                      <a:pt x="254979" y="145309"/>
                    </a:lnTo>
                    <a:cubicBezTo>
                      <a:pt x="254979" y="65429"/>
                      <a:pt x="319872" y="0"/>
                      <a:pt x="400193" y="0"/>
                    </a:cubicBezTo>
                    <a:close/>
                  </a:path>
                </a:pathLst>
              </a:custGeom>
              <a:solidFill>
                <a:schemeClr val="accent4">
                  <a:lumMod val="50000"/>
                </a:schemeClr>
              </a:solid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700"/>
              </a:p>
            </p:txBody>
          </p:sp>
          <p:sp>
            <p:nvSpPr>
              <p:cNvPr id="40" name="Freeform: Shape 39">
                <a:extLst>
                  <a:ext uri="{FF2B5EF4-FFF2-40B4-BE49-F238E27FC236}">
                    <a16:creationId xmlns:a16="http://schemas.microsoft.com/office/drawing/2014/main" id="{396E3114-5131-46FA-BD9A-762864330122}"/>
                  </a:ext>
                </a:extLst>
              </p:cNvPr>
              <p:cNvSpPr/>
              <p:nvPr/>
            </p:nvSpPr>
            <p:spPr>
              <a:xfrm>
                <a:off x="1922774" y="2354235"/>
                <a:ext cx="1453615" cy="2150032"/>
              </a:xfrm>
              <a:custGeom>
                <a:avLst/>
                <a:gdLst>
                  <a:gd name="connsiteX0" fmla="*/ 120835 w 1453615"/>
                  <a:gd name="connsiteY0" fmla="*/ 0 h 2150032"/>
                  <a:gd name="connsiteX1" fmla="*/ 764819 w 1453615"/>
                  <a:gd name="connsiteY1" fmla="*/ 0 h 2150032"/>
                  <a:gd name="connsiteX2" fmla="*/ 869166 w 1453615"/>
                  <a:gd name="connsiteY2" fmla="*/ 59107 h 2150032"/>
                  <a:gd name="connsiteX3" fmla="*/ 1436479 w 1453615"/>
                  <a:gd name="connsiteY3" fmla="*/ 1013250 h 2150032"/>
                  <a:gd name="connsiteX4" fmla="*/ 1436479 w 1453615"/>
                  <a:gd name="connsiteY4" fmla="*/ 1136782 h 2150032"/>
                  <a:gd name="connsiteX5" fmla="*/ 869166 w 1453615"/>
                  <a:gd name="connsiteY5" fmla="*/ 2090925 h 2150032"/>
                  <a:gd name="connsiteX6" fmla="*/ 764819 w 1453615"/>
                  <a:gd name="connsiteY6" fmla="*/ 2150032 h 2150032"/>
                  <a:gd name="connsiteX7" fmla="*/ 120835 w 1453615"/>
                  <a:gd name="connsiteY7" fmla="*/ 2150032 h 2150032"/>
                  <a:gd name="connsiteX8" fmla="*/ 0 w 1453615"/>
                  <a:gd name="connsiteY8" fmla="*/ 2029209 h 2150032"/>
                  <a:gd name="connsiteX9" fmla="*/ 0 w 1453615"/>
                  <a:gd name="connsiteY9" fmla="*/ 120823 h 2150032"/>
                  <a:gd name="connsiteX10" fmla="*/ 120835 w 1453615"/>
                  <a:gd name="connsiteY10" fmla="*/ 0 h 215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3615" h="2150032">
                    <a:moveTo>
                      <a:pt x="120835" y="0"/>
                    </a:moveTo>
                    <a:lnTo>
                      <a:pt x="764819" y="0"/>
                    </a:lnTo>
                    <a:cubicBezTo>
                      <a:pt x="807335" y="0"/>
                      <a:pt x="847260" y="22378"/>
                      <a:pt x="869166" y="59107"/>
                    </a:cubicBezTo>
                    <a:lnTo>
                      <a:pt x="1436479" y="1013250"/>
                    </a:lnTo>
                    <a:cubicBezTo>
                      <a:pt x="1459327" y="1051082"/>
                      <a:pt x="1459327" y="1098448"/>
                      <a:pt x="1436479" y="1136782"/>
                    </a:cubicBezTo>
                    <a:lnTo>
                      <a:pt x="869166" y="2090925"/>
                    </a:lnTo>
                    <a:cubicBezTo>
                      <a:pt x="847260" y="2127654"/>
                      <a:pt x="807924" y="2150032"/>
                      <a:pt x="764819" y="2150032"/>
                    </a:cubicBezTo>
                    <a:lnTo>
                      <a:pt x="120835" y="2150032"/>
                    </a:lnTo>
                    <a:cubicBezTo>
                      <a:pt x="53822" y="2150032"/>
                      <a:pt x="0" y="2095742"/>
                      <a:pt x="0" y="2029209"/>
                    </a:cubicBezTo>
                    <a:lnTo>
                      <a:pt x="0" y="120823"/>
                    </a:lnTo>
                    <a:cubicBezTo>
                      <a:pt x="0" y="53788"/>
                      <a:pt x="54293" y="0"/>
                      <a:pt x="120835" y="0"/>
                    </a:cubicBezTo>
                    <a:close/>
                  </a:path>
                </a:pathLst>
              </a:custGeom>
              <a:solidFill>
                <a:schemeClr val="tx2"/>
              </a:solidFill>
              <a:ln>
                <a:noFill/>
              </a:ln>
            </p:spPr>
            <p:txBody>
              <a:bodyPr spcFirstLastPara="1" wrap="square" lIns="57150" tIns="57150" rIns="57150" bIns="57150" anchor="ctr" anchorCtr="0">
                <a:noAutofit/>
              </a:bodyPr>
              <a:lstStyle/>
              <a:p>
                <a:endParaRPr lang="en-US" sz="2700">
                  <a:solidFill>
                    <a:schemeClr val="dk1"/>
                  </a:solidFill>
                  <a:latin typeface="Calibri"/>
                  <a:cs typeface="Calibri"/>
                </a:endParaRPr>
              </a:p>
            </p:txBody>
          </p:sp>
          <p:sp>
            <p:nvSpPr>
              <p:cNvPr id="41" name="Google Shape;59;p1">
                <a:extLst>
                  <a:ext uri="{FF2B5EF4-FFF2-40B4-BE49-F238E27FC236}">
                    <a16:creationId xmlns:a16="http://schemas.microsoft.com/office/drawing/2014/main" id="{E6741775-6594-4DE1-9374-944D6F73424F}"/>
                  </a:ext>
                </a:extLst>
              </p:cNvPr>
              <p:cNvSpPr/>
              <p:nvPr/>
            </p:nvSpPr>
            <p:spPr>
              <a:xfrm>
                <a:off x="1232018" y="2493949"/>
                <a:ext cx="1382088" cy="1870102"/>
              </a:xfrm>
              <a:custGeom>
                <a:avLst/>
                <a:gdLst/>
                <a:ahLst/>
                <a:cxnLst/>
                <a:rect l="l" t="t" r="r" b="b"/>
                <a:pathLst>
                  <a:path w="21600" h="21600" extrusionOk="0">
                    <a:moveTo>
                      <a:pt x="20818" y="21600"/>
                    </a:moveTo>
                    <a:lnTo>
                      <a:pt x="782" y="21600"/>
                    </a:lnTo>
                    <a:cubicBezTo>
                      <a:pt x="349" y="21600"/>
                      <a:pt x="0" y="21342"/>
                      <a:pt x="0" y="21022"/>
                    </a:cubicBezTo>
                    <a:lnTo>
                      <a:pt x="0" y="578"/>
                    </a:lnTo>
                    <a:cubicBezTo>
                      <a:pt x="0" y="258"/>
                      <a:pt x="349" y="0"/>
                      <a:pt x="782" y="0"/>
                    </a:cubicBezTo>
                    <a:lnTo>
                      <a:pt x="20818" y="0"/>
                    </a:lnTo>
                    <a:cubicBezTo>
                      <a:pt x="21251" y="0"/>
                      <a:pt x="21600" y="258"/>
                      <a:pt x="21600" y="578"/>
                    </a:cubicBezTo>
                    <a:lnTo>
                      <a:pt x="21600" y="21016"/>
                    </a:lnTo>
                    <a:cubicBezTo>
                      <a:pt x="21600" y="21336"/>
                      <a:pt x="21251" y="21600"/>
                      <a:pt x="20818" y="21600"/>
                    </a:cubicBezTo>
                    <a:close/>
                  </a:path>
                </a:pathLst>
              </a:custGeom>
              <a:solidFill>
                <a:schemeClr val="lt1"/>
              </a:solidFill>
              <a:ln>
                <a:noFill/>
              </a:ln>
              <a:effectLst>
                <a:outerShdw blurRad="50800" dist="38100" dir="2700000" algn="tl" rotWithShape="0">
                  <a:prstClr val="black">
                    <a:alpha val="40000"/>
                  </a:prstClr>
                </a:outerShdw>
              </a:effectLst>
            </p:spPr>
            <p:txBody>
              <a:bodyPr spcFirstLastPara="1" wrap="square" lIns="57150" tIns="57150" rIns="57150" bIns="57150" anchor="ctr" anchorCtr="0">
                <a:noAutofit/>
              </a:bodyPr>
              <a:lstStyle/>
              <a:p>
                <a:endParaRPr sz="2700">
                  <a:solidFill>
                    <a:schemeClr val="dk1"/>
                  </a:solidFill>
                  <a:latin typeface="Calibri"/>
                  <a:ea typeface="Calibri"/>
                  <a:cs typeface="Calibri"/>
                  <a:sym typeface="Calibri"/>
                </a:endParaRPr>
              </a:p>
            </p:txBody>
          </p:sp>
        </p:grpSp>
        <p:sp>
          <p:nvSpPr>
            <p:cNvPr id="37" name="Google Shape;67;p1">
              <a:extLst>
                <a:ext uri="{FF2B5EF4-FFF2-40B4-BE49-F238E27FC236}">
                  <a16:creationId xmlns:a16="http://schemas.microsoft.com/office/drawing/2014/main" id="{BAB617BE-DCD4-45E5-B393-8CDC845CBEB0}"/>
                </a:ext>
              </a:extLst>
            </p:cNvPr>
            <p:cNvSpPr txBox="1"/>
            <p:nvPr/>
          </p:nvSpPr>
          <p:spPr>
            <a:xfrm>
              <a:off x="1878609" y="3791353"/>
              <a:ext cx="2003584" cy="2600651"/>
            </a:xfrm>
            <a:prstGeom prst="rect">
              <a:avLst/>
            </a:prstGeom>
            <a:noFill/>
            <a:ln>
              <a:noFill/>
            </a:ln>
          </p:spPr>
          <p:txBody>
            <a:bodyPr spcFirstLastPara="1" wrap="square" lIns="0" tIns="68550" rIns="0" bIns="68550" anchor="b" anchorCtr="0">
              <a:spAutoFit/>
            </a:bodyPr>
            <a:lstStyle/>
            <a:p>
              <a:pPr algn="ctr"/>
              <a:r>
                <a:rPr lang="en-US" sz="3200" b="1" noProof="1">
                  <a:solidFill>
                    <a:schemeClr val="dk1"/>
                  </a:solidFill>
                  <a:latin typeface="Calibri"/>
                  <a:ea typeface="Calibri"/>
                  <a:cs typeface="Calibri"/>
                  <a:sym typeface="Calibri"/>
                </a:rPr>
                <a:t>Data Cleaning &amp; Exploratory Data analysis</a:t>
              </a:r>
              <a:endParaRPr lang="en-US" sz="2400" noProof="1"/>
            </a:p>
          </p:txBody>
        </p:sp>
        <p:sp>
          <p:nvSpPr>
            <p:cNvPr id="35" name="Google Shape;70;p1">
              <a:extLst>
                <a:ext uri="{FF2B5EF4-FFF2-40B4-BE49-F238E27FC236}">
                  <a16:creationId xmlns:a16="http://schemas.microsoft.com/office/drawing/2014/main" id="{A0D6C684-6B1B-46EE-A8DE-25874A0E0B34}"/>
                </a:ext>
              </a:extLst>
            </p:cNvPr>
            <p:cNvSpPr txBox="1"/>
            <p:nvPr/>
          </p:nvSpPr>
          <p:spPr>
            <a:xfrm>
              <a:off x="5906580" y="3782097"/>
              <a:ext cx="1808376" cy="2600651"/>
            </a:xfrm>
            <a:prstGeom prst="rect">
              <a:avLst/>
            </a:prstGeom>
            <a:noFill/>
            <a:ln>
              <a:noFill/>
            </a:ln>
          </p:spPr>
          <p:txBody>
            <a:bodyPr spcFirstLastPara="1" wrap="square" lIns="0" tIns="68550" rIns="0" bIns="68550" anchor="b" anchorCtr="0">
              <a:spAutoFit/>
            </a:bodyPr>
            <a:lstStyle/>
            <a:p>
              <a:pPr algn="ctr"/>
              <a:r>
                <a:rPr lang="en-US" sz="3200" b="1">
                  <a:solidFill>
                    <a:schemeClr val="dk1"/>
                  </a:solidFill>
                  <a:latin typeface="Calibri"/>
                  <a:ea typeface="Calibri"/>
                  <a:cs typeface="Calibri"/>
                  <a:sym typeface="Calibri"/>
                </a:rPr>
                <a:t>Handling Imbalance using Over-sampling</a:t>
              </a:r>
              <a:endParaRPr sz="2400"/>
            </a:p>
          </p:txBody>
        </p:sp>
        <p:sp>
          <p:nvSpPr>
            <p:cNvPr id="33" name="Google Shape;73;p1">
              <a:extLst>
                <a:ext uri="{FF2B5EF4-FFF2-40B4-BE49-F238E27FC236}">
                  <a16:creationId xmlns:a16="http://schemas.microsoft.com/office/drawing/2014/main" id="{0CDE01A0-0BCF-46C1-ABF1-076425639F59}"/>
                </a:ext>
              </a:extLst>
            </p:cNvPr>
            <p:cNvSpPr txBox="1"/>
            <p:nvPr/>
          </p:nvSpPr>
          <p:spPr>
            <a:xfrm>
              <a:off x="9976872" y="4520283"/>
              <a:ext cx="1787765" cy="1246434"/>
            </a:xfrm>
            <a:prstGeom prst="rect">
              <a:avLst/>
            </a:prstGeom>
            <a:noFill/>
            <a:ln>
              <a:noFill/>
            </a:ln>
          </p:spPr>
          <p:txBody>
            <a:bodyPr spcFirstLastPara="1" wrap="square" lIns="0" tIns="68550" rIns="0" bIns="68550" anchor="b" anchorCtr="0">
              <a:spAutoFit/>
            </a:bodyPr>
            <a:lstStyle/>
            <a:p>
              <a:pPr algn="ctr"/>
              <a:r>
                <a:rPr lang="en-US" sz="3600" b="1">
                  <a:solidFill>
                    <a:schemeClr val="dk1"/>
                  </a:solidFill>
                  <a:ea typeface="Calibri"/>
                  <a:cs typeface="Calibri"/>
                  <a:sym typeface="Calibri"/>
                </a:rPr>
                <a:t>Encoding variables</a:t>
              </a:r>
              <a:endParaRPr sz="2700"/>
            </a:p>
          </p:txBody>
        </p:sp>
        <p:sp>
          <p:nvSpPr>
            <p:cNvPr id="31" name="Google Shape;76;p1">
              <a:extLst>
                <a:ext uri="{FF2B5EF4-FFF2-40B4-BE49-F238E27FC236}">
                  <a16:creationId xmlns:a16="http://schemas.microsoft.com/office/drawing/2014/main" id="{3A71A1A7-C20A-4CCD-AFDD-369967A5F50C}"/>
                </a:ext>
              </a:extLst>
            </p:cNvPr>
            <p:cNvSpPr txBox="1"/>
            <p:nvPr/>
          </p:nvSpPr>
          <p:spPr>
            <a:xfrm>
              <a:off x="13994146" y="3791353"/>
              <a:ext cx="1627824" cy="2354430"/>
            </a:xfrm>
            <a:prstGeom prst="rect">
              <a:avLst/>
            </a:prstGeom>
            <a:noFill/>
            <a:ln>
              <a:noFill/>
            </a:ln>
          </p:spPr>
          <p:txBody>
            <a:bodyPr spcFirstLastPara="1" wrap="square" lIns="0" tIns="68550" rIns="0" bIns="68550" anchor="b" anchorCtr="0">
              <a:spAutoFit/>
            </a:bodyPr>
            <a:lstStyle/>
            <a:p>
              <a:pPr algn="ctr"/>
              <a:r>
                <a:rPr lang="en-US" sz="3600" b="1">
                  <a:solidFill>
                    <a:schemeClr val="dk1"/>
                  </a:solidFill>
                  <a:ea typeface="Calibri"/>
                  <a:cs typeface="Calibri"/>
                  <a:sym typeface="Calibri"/>
                </a:rPr>
                <a:t>Model training &amp; Analysis </a:t>
              </a:r>
              <a:endParaRPr sz="2700"/>
            </a:p>
          </p:txBody>
        </p:sp>
        <p:sp>
          <p:nvSpPr>
            <p:cNvPr id="23" name="Google Shape;78;p1">
              <a:extLst>
                <a:ext uri="{FF2B5EF4-FFF2-40B4-BE49-F238E27FC236}">
                  <a16:creationId xmlns:a16="http://schemas.microsoft.com/office/drawing/2014/main" id="{5218574B-F721-44F7-8F90-05B57ECDEEDE}"/>
                </a:ext>
              </a:extLst>
            </p:cNvPr>
            <p:cNvSpPr txBox="1"/>
            <p:nvPr/>
          </p:nvSpPr>
          <p:spPr>
            <a:xfrm>
              <a:off x="3872522" y="4218791"/>
              <a:ext cx="821130" cy="692437"/>
            </a:xfrm>
            <a:prstGeom prst="rect">
              <a:avLst/>
            </a:prstGeom>
            <a:noFill/>
            <a:ln>
              <a:noFill/>
            </a:ln>
            <a:effectLst>
              <a:outerShdw blurRad="50800" dist="38100" dir="2700000" algn="tl" rotWithShape="0">
                <a:prstClr val="black">
                  <a:alpha val="40000"/>
                </a:prstClr>
              </a:outerShdw>
            </a:effectLst>
          </p:spPr>
          <p:txBody>
            <a:bodyPr spcFirstLastPara="1" wrap="square" lIns="0" tIns="68550" rIns="0" bIns="68550" anchor="b" anchorCtr="0">
              <a:spAutoFit/>
            </a:bodyPr>
            <a:lstStyle/>
            <a:p>
              <a:pPr algn="ctr"/>
              <a:r>
                <a:rPr lang="en-US" sz="3600" b="1">
                  <a:solidFill>
                    <a:schemeClr val="lt1"/>
                  </a:solidFill>
                  <a:latin typeface="Calibri"/>
                  <a:ea typeface="Calibri"/>
                  <a:cs typeface="Calibri"/>
                  <a:sym typeface="Calibri"/>
                </a:rPr>
                <a:t>01</a:t>
              </a:r>
              <a:endParaRPr sz="2700"/>
            </a:p>
          </p:txBody>
        </p:sp>
        <p:sp>
          <p:nvSpPr>
            <p:cNvPr id="24" name="Google Shape;79;p1">
              <a:extLst>
                <a:ext uri="{FF2B5EF4-FFF2-40B4-BE49-F238E27FC236}">
                  <a16:creationId xmlns:a16="http://schemas.microsoft.com/office/drawing/2014/main" id="{61B821EC-EFBF-413A-92BF-6415B3E8B39C}"/>
                </a:ext>
              </a:extLst>
            </p:cNvPr>
            <p:cNvSpPr txBox="1"/>
            <p:nvPr/>
          </p:nvSpPr>
          <p:spPr>
            <a:xfrm>
              <a:off x="7863918" y="4218791"/>
              <a:ext cx="821130" cy="692437"/>
            </a:xfrm>
            <a:prstGeom prst="rect">
              <a:avLst/>
            </a:prstGeom>
            <a:noFill/>
            <a:ln>
              <a:noFill/>
            </a:ln>
            <a:effectLst>
              <a:outerShdw blurRad="50800" dist="38100" dir="2700000" algn="tl" rotWithShape="0">
                <a:prstClr val="black">
                  <a:alpha val="40000"/>
                </a:prstClr>
              </a:outerShdw>
            </a:effectLst>
          </p:spPr>
          <p:txBody>
            <a:bodyPr spcFirstLastPara="1" wrap="square" lIns="0" tIns="68550" rIns="0" bIns="68550" anchor="b" anchorCtr="0">
              <a:spAutoFit/>
            </a:bodyPr>
            <a:lstStyle/>
            <a:p>
              <a:pPr algn="ctr"/>
              <a:r>
                <a:rPr lang="en-US" sz="3600" b="1">
                  <a:solidFill>
                    <a:schemeClr val="lt1"/>
                  </a:solidFill>
                  <a:latin typeface="Calibri"/>
                  <a:ea typeface="Calibri"/>
                  <a:cs typeface="Calibri"/>
                  <a:sym typeface="Calibri"/>
                </a:rPr>
                <a:t>02</a:t>
              </a:r>
              <a:endParaRPr sz="2700"/>
            </a:p>
          </p:txBody>
        </p:sp>
        <p:sp>
          <p:nvSpPr>
            <p:cNvPr id="25" name="Google Shape;80;p1">
              <a:extLst>
                <a:ext uri="{FF2B5EF4-FFF2-40B4-BE49-F238E27FC236}">
                  <a16:creationId xmlns:a16="http://schemas.microsoft.com/office/drawing/2014/main" id="{76D49DFD-ED22-4D67-9006-E7CFFD6E02CE}"/>
                </a:ext>
              </a:extLst>
            </p:cNvPr>
            <p:cNvSpPr txBox="1"/>
            <p:nvPr/>
          </p:nvSpPr>
          <p:spPr>
            <a:xfrm>
              <a:off x="11854716" y="4218791"/>
              <a:ext cx="821130" cy="692437"/>
            </a:xfrm>
            <a:prstGeom prst="rect">
              <a:avLst/>
            </a:prstGeom>
            <a:noFill/>
            <a:ln>
              <a:noFill/>
            </a:ln>
            <a:effectLst>
              <a:outerShdw blurRad="50800" dist="38100" dir="2700000" algn="tl" rotWithShape="0">
                <a:prstClr val="black">
                  <a:alpha val="40000"/>
                </a:prstClr>
              </a:outerShdw>
            </a:effectLst>
          </p:spPr>
          <p:txBody>
            <a:bodyPr spcFirstLastPara="1" wrap="square" lIns="0" tIns="68550" rIns="0" bIns="68550" anchor="b" anchorCtr="0">
              <a:spAutoFit/>
            </a:bodyPr>
            <a:lstStyle/>
            <a:p>
              <a:pPr algn="ctr"/>
              <a:r>
                <a:rPr lang="en-US" sz="3600" b="1">
                  <a:solidFill>
                    <a:schemeClr val="lt1"/>
                  </a:solidFill>
                  <a:latin typeface="Calibri"/>
                  <a:ea typeface="Calibri"/>
                  <a:cs typeface="Calibri"/>
                  <a:sym typeface="Calibri"/>
                </a:rPr>
                <a:t>03</a:t>
              </a:r>
              <a:endParaRPr sz="2700"/>
            </a:p>
          </p:txBody>
        </p:sp>
        <p:sp>
          <p:nvSpPr>
            <p:cNvPr id="26" name="Google Shape;81;p1">
              <a:extLst>
                <a:ext uri="{FF2B5EF4-FFF2-40B4-BE49-F238E27FC236}">
                  <a16:creationId xmlns:a16="http://schemas.microsoft.com/office/drawing/2014/main" id="{B9E0AF6F-1E23-40E3-A4FE-7E3E09E7DF31}"/>
                </a:ext>
              </a:extLst>
            </p:cNvPr>
            <p:cNvSpPr txBox="1"/>
            <p:nvPr/>
          </p:nvSpPr>
          <p:spPr>
            <a:xfrm>
              <a:off x="15838728" y="4218791"/>
              <a:ext cx="821130" cy="692437"/>
            </a:xfrm>
            <a:prstGeom prst="rect">
              <a:avLst/>
            </a:prstGeom>
            <a:noFill/>
            <a:ln>
              <a:noFill/>
            </a:ln>
            <a:effectLst>
              <a:outerShdw blurRad="50800" dist="38100" dir="2700000" algn="tl" rotWithShape="0">
                <a:prstClr val="black">
                  <a:alpha val="40000"/>
                </a:prstClr>
              </a:outerShdw>
            </a:effectLst>
          </p:spPr>
          <p:txBody>
            <a:bodyPr spcFirstLastPara="1" wrap="square" lIns="0" tIns="68550" rIns="0" bIns="68550" anchor="b" anchorCtr="0">
              <a:spAutoFit/>
            </a:bodyPr>
            <a:lstStyle/>
            <a:p>
              <a:pPr algn="ctr"/>
              <a:r>
                <a:rPr lang="en-US" sz="3600" b="1">
                  <a:solidFill>
                    <a:schemeClr val="lt1"/>
                  </a:solidFill>
                  <a:latin typeface="Calibri"/>
                  <a:ea typeface="Calibri"/>
                  <a:cs typeface="Calibri"/>
                  <a:sym typeface="Calibri"/>
                </a:rPr>
                <a:t>04</a:t>
              </a:r>
              <a:endParaRPr sz="2700"/>
            </a:p>
          </p:txBody>
        </p:sp>
        <p:pic>
          <p:nvPicPr>
            <p:cNvPr id="27" name="Graphic 26" descr="Medal with solid fill">
              <a:extLst>
                <a:ext uri="{FF2B5EF4-FFF2-40B4-BE49-F238E27FC236}">
                  <a16:creationId xmlns:a16="http://schemas.microsoft.com/office/drawing/2014/main" id="{68C443F7-573A-413C-A0D6-199870D40487}"/>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084404" y="4960586"/>
              <a:ext cx="576072" cy="576072"/>
            </a:xfrm>
            <a:prstGeom prst="rect">
              <a:avLst/>
            </a:prstGeom>
          </p:spPr>
        </p:pic>
        <p:pic>
          <p:nvPicPr>
            <p:cNvPr id="28" name="Graphic 27" descr="Teacher with solid fill">
              <a:extLst>
                <a:ext uri="{FF2B5EF4-FFF2-40B4-BE49-F238E27FC236}">
                  <a16:creationId xmlns:a16="http://schemas.microsoft.com/office/drawing/2014/main" id="{046E382B-DD3B-4E64-BC72-C728DA9B9F95}"/>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099774" y="4960586"/>
              <a:ext cx="576072" cy="576072"/>
            </a:xfrm>
            <a:prstGeom prst="rect">
              <a:avLst/>
            </a:prstGeom>
          </p:spPr>
        </p:pic>
        <p:pic>
          <p:nvPicPr>
            <p:cNvPr id="29" name="Graphic 28" descr="Clipboard with solid fill">
              <a:extLst>
                <a:ext uri="{FF2B5EF4-FFF2-40B4-BE49-F238E27FC236}">
                  <a16:creationId xmlns:a16="http://schemas.microsoft.com/office/drawing/2014/main" id="{F1ACDAE5-B96C-401A-AEE2-AD47A98F839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108976" y="4960586"/>
              <a:ext cx="576072" cy="576072"/>
            </a:xfrm>
            <a:prstGeom prst="rect">
              <a:avLst/>
            </a:prstGeom>
          </p:spPr>
        </p:pic>
        <p:pic>
          <p:nvPicPr>
            <p:cNvPr id="30" name="Graphic 29" descr="Coins with solid fill">
              <a:extLst>
                <a:ext uri="{FF2B5EF4-FFF2-40B4-BE49-F238E27FC236}">
                  <a16:creationId xmlns:a16="http://schemas.microsoft.com/office/drawing/2014/main" id="{9A3EE742-53E3-482A-8D23-58A9994A41CF}"/>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4118198" y="4960586"/>
              <a:ext cx="576072" cy="576072"/>
            </a:xfrm>
            <a:prstGeom prst="rect">
              <a:avLst/>
            </a:prstGeom>
          </p:spPr>
        </p:pic>
      </p:grpSp>
      <p:grpSp>
        <p:nvGrpSpPr>
          <p:cNvPr id="7" name="Group 6">
            <a:extLst>
              <a:ext uri="{FF2B5EF4-FFF2-40B4-BE49-F238E27FC236}">
                <a16:creationId xmlns:a16="http://schemas.microsoft.com/office/drawing/2014/main" id="{A5E701BD-40EF-49EA-83AE-EC9280EC185D}"/>
              </a:ext>
            </a:extLst>
          </p:cNvPr>
          <p:cNvGrpSpPr/>
          <p:nvPr/>
        </p:nvGrpSpPr>
        <p:grpSpPr>
          <a:xfrm>
            <a:off x="5347206" y="6834072"/>
            <a:ext cx="7832590" cy="1993076"/>
            <a:chOff x="2240280" y="6074335"/>
            <a:chExt cx="7832590" cy="1993076"/>
          </a:xfrm>
        </p:grpSpPr>
        <p:sp>
          <p:nvSpPr>
            <p:cNvPr id="64" name="Freeform 5">
              <a:extLst>
                <a:ext uri="{FF2B5EF4-FFF2-40B4-BE49-F238E27FC236}">
                  <a16:creationId xmlns:a16="http://schemas.microsoft.com/office/drawing/2014/main" id="{8A583CEC-4000-4C07-A511-7ADE37080E7B}"/>
                </a:ext>
              </a:extLst>
            </p:cNvPr>
            <p:cNvSpPr/>
            <p:nvPr/>
          </p:nvSpPr>
          <p:spPr>
            <a:xfrm>
              <a:off x="2240280" y="6085384"/>
              <a:ext cx="7832590" cy="1982027"/>
            </a:xfrm>
            <a:prstGeom prst="roundRect">
              <a:avLst/>
            </a:prstGeom>
            <a:solidFill>
              <a:schemeClr val="bg1">
                <a:lumMod val="95000"/>
              </a:schemeClr>
            </a:solidFill>
            <a:ln w="38100" cap="sq">
              <a:noFill/>
              <a:prstDash val="solid"/>
              <a:miter/>
            </a:ln>
          </p:spPr>
          <p:txBody>
            <a:bodyPr anchor="ctr"/>
            <a:lstStyle/>
            <a:p>
              <a:pPr lvl="0">
                <a:defRPr/>
              </a:pPr>
              <a:r>
                <a:rPr lang="en-GB" sz="3600" b="1">
                  <a:solidFill>
                    <a:prstClr val="black"/>
                  </a:solidFill>
                </a:rPr>
                <a:t>R version: 4.3.1 </a:t>
              </a:r>
            </a:p>
            <a:p>
              <a:pPr lvl="0">
                <a:lnSpc>
                  <a:spcPct val="150000"/>
                </a:lnSpc>
                <a:defRPr/>
              </a:pPr>
              <a:r>
                <a:rPr lang="en-GB" sz="3600" b="1">
                  <a:solidFill>
                    <a:prstClr val="black"/>
                  </a:solidFill>
                </a:rPr>
                <a:t>Python: 3.11</a:t>
              </a:r>
              <a:endParaRPr kumimoji="0" lang="en-US" sz="4000" b="1" i="0" u="none" strike="noStrike" kern="1200" cap="none" spc="0" normalizeH="0" baseline="0" noProof="0">
                <a:ln>
                  <a:noFill/>
                </a:ln>
                <a:solidFill>
                  <a:prstClr val="black"/>
                </a:solidFill>
                <a:effectLst/>
                <a:uLnTx/>
                <a:uFillTx/>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01D6C0D-A9E8-4320-82C4-C0845B6E0E81}"/>
                </a:ext>
              </a:extLst>
            </p:cNvPr>
            <p:cNvSpPr txBox="1"/>
            <p:nvPr/>
          </p:nvSpPr>
          <p:spPr>
            <a:xfrm>
              <a:off x="6368026" y="6074335"/>
              <a:ext cx="3704844" cy="1785104"/>
            </a:xfrm>
            <a:prstGeom prst="rect">
              <a:avLst/>
            </a:prstGeom>
            <a:noFill/>
          </p:spPr>
          <p:txBody>
            <a:bodyPr wrap="square" rtlCol="0">
              <a:spAutoFit/>
            </a:bodyPr>
            <a:lstStyle/>
            <a:p>
              <a:pPr lvl="0">
                <a:lnSpc>
                  <a:spcPct val="200000"/>
                </a:lnSpc>
                <a:defRPr/>
              </a:pPr>
              <a:r>
                <a:rPr lang="en-GB" sz="2800" b="1">
                  <a:solidFill>
                    <a:prstClr val="black"/>
                  </a:solidFill>
                  <a:latin typeface="Arial" panose="020B0604020202020204" pitchFamily="34" charset="0"/>
                  <a:cs typeface="Arial" panose="020B0604020202020204" pitchFamily="34" charset="0"/>
                </a:rPr>
                <a:t>Packages:</a:t>
              </a:r>
              <a:endParaRPr lang="en-GB" sz="3200" b="1">
                <a:solidFill>
                  <a:prstClr val="black"/>
                </a:solidFill>
                <a:latin typeface="Arial" panose="020B0604020202020204" pitchFamily="34" charset="0"/>
                <a:cs typeface="Arial" panose="020B0604020202020204" pitchFamily="34" charset="0"/>
              </a:endParaRPr>
            </a:p>
            <a:p>
              <a:pPr lvl="0">
                <a:defRPr/>
              </a:pPr>
              <a:r>
                <a:rPr lang="en-GB" b="1">
                  <a:solidFill>
                    <a:prstClr val="black"/>
                  </a:solidFill>
                  <a:latin typeface="Arial" panose="020B0604020202020204" pitchFamily="34" charset="0"/>
                  <a:cs typeface="Arial" panose="020B0604020202020204" pitchFamily="34" charset="0"/>
                </a:rPr>
                <a:t>Kmodes   </a:t>
              </a:r>
              <a:r>
                <a:rPr lang="en-GB" sz="1200" b="1">
                  <a:solidFill>
                    <a:prstClr val="black"/>
                  </a:solidFill>
                  <a:latin typeface="Arial" panose="020B0604020202020204" pitchFamily="34" charset="0"/>
                  <a:cs typeface="Arial" panose="020B0604020202020204" pitchFamily="34" charset="0"/>
                </a:rPr>
                <a:t> </a:t>
              </a:r>
              <a:r>
                <a:rPr lang="en-GB" b="1">
                  <a:solidFill>
                    <a:prstClr val="black"/>
                  </a:solidFill>
                  <a:latin typeface="Arial" panose="020B0604020202020204" pitchFamily="34" charset="0"/>
                  <a:cs typeface="Arial" panose="020B0604020202020204" pitchFamily="34" charset="0"/>
                </a:rPr>
                <a:t>|  Pandas |  Matplotlib</a:t>
              </a:r>
            </a:p>
            <a:p>
              <a:pPr lvl="0">
                <a:defRPr/>
              </a:pPr>
              <a:r>
                <a:rPr lang="en-GB" b="1" err="1">
                  <a:solidFill>
                    <a:prstClr val="black"/>
                  </a:solidFill>
                  <a:latin typeface="Arial" panose="020B0604020202020204" pitchFamily="34" charset="0"/>
                  <a:cs typeface="Arial" panose="020B0604020202020204" pitchFamily="34" charset="0"/>
                </a:rPr>
                <a:t>Stringr</a:t>
              </a:r>
              <a:r>
                <a:rPr lang="en-GB" b="1">
                  <a:solidFill>
                    <a:prstClr val="black"/>
                  </a:solidFill>
                  <a:latin typeface="Arial" panose="020B0604020202020204" pitchFamily="34" charset="0"/>
                  <a:cs typeface="Arial" panose="020B0604020202020204" pitchFamily="34" charset="0"/>
                </a:rPr>
                <a:t>    |  </a:t>
              </a:r>
              <a:r>
                <a:rPr lang="en-GB" b="1" err="1">
                  <a:solidFill>
                    <a:prstClr val="black"/>
                  </a:solidFill>
                  <a:latin typeface="Arial" panose="020B0604020202020204" pitchFamily="34" charset="0"/>
                  <a:cs typeface="Arial" panose="020B0604020202020204" pitchFamily="34" charset="0"/>
                </a:rPr>
                <a:t>Tidyr</a:t>
              </a:r>
              <a:r>
                <a:rPr lang="en-GB" b="1">
                  <a:solidFill>
                    <a:prstClr val="black"/>
                  </a:solidFill>
                  <a:latin typeface="Arial" panose="020B0604020202020204" pitchFamily="34" charset="0"/>
                  <a:cs typeface="Arial" panose="020B0604020202020204" pitchFamily="34" charset="0"/>
                </a:rPr>
                <a:t>     </a:t>
              </a:r>
              <a:r>
                <a:rPr lang="en-GB" sz="600" b="1">
                  <a:solidFill>
                    <a:prstClr val="black"/>
                  </a:solidFill>
                  <a:latin typeface="Arial" panose="020B0604020202020204" pitchFamily="34" charset="0"/>
                  <a:cs typeface="Arial" panose="020B0604020202020204" pitchFamily="34" charset="0"/>
                </a:rPr>
                <a:t> </a:t>
              </a:r>
              <a:r>
                <a:rPr lang="en-GB" b="1">
                  <a:solidFill>
                    <a:prstClr val="black"/>
                  </a:solidFill>
                  <a:latin typeface="Arial" panose="020B0604020202020204" pitchFamily="34" charset="0"/>
                  <a:cs typeface="Arial" panose="020B0604020202020204" pitchFamily="34" charset="0"/>
                </a:rPr>
                <a:t>|  </a:t>
              </a:r>
              <a:r>
                <a:rPr lang="en-GB" b="1" err="1">
                  <a:solidFill>
                    <a:prstClr val="black"/>
                  </a:solidFill>
                  <a:latin typeface="Arial" panose="020B0604020202020204" pitchFamily="34" charset="0"/>
                  <a:cs typeface="Arial" panose="020B0604020202020204" pitchFamily="34" charset="0"/>
                </a:rPr>
                <a:t>Dplyr</a:t>
              </a:r>
              <a:r>
                <a:rPr lang="en-GB" b="1">
                  <a:solidFill>
                    <a:prstClr val="black"/>
                  </a:solidFill>
                  <a:latin typeface="Arial" panose="020B0604020202020204" pitchFamily="34" charset="0"/>
                  <a:cs typeface="Arial" panose="020B0604020202020204" pitchFamily="34" charset="0"/>
                </a:rPr>
                <a:t>     </a:t>
              </a:r>
            </a:p>
            <a:p>
              <a:pPr lvl="0">
                <a:defRPr/>
              </a:pPr>
              <a:r>
                <a:rPr lang="en-GB" b="1" err="1">
                  <a:solidFill>
                    <a:prstClr val="black"/>
                  </a:solidFill>
                  <a:latin typeface="Arial" panose="020B0604020202020204" pitchFamily="34" charset="0"/>
                  <a:cs typeface="Arial" panose="020B0604020202020204" pitchFamily="34" charset="0"/>
                </a:rPr>
                <a:t>Corrplot</a:t>
              </a:r>
              <a:r>
                <a:rPr lang="en-GB" sz="1200" b="1">
                  <a:solidFill>
                    <a:prstClr val="black"/>
                  </a:solidFill>
                  <a:latin typeface="Arial" panose="020B0604020202020204" pitchFamily="34" charset="0"/>
                  <a:cs typeface="Arial" panose="020B0604020202020204" pitchFamily="34" charset="0"/>
                </a:rPr>
                <a:t>  </a:t>
              </a:r>
              <a:r>
                <a:rPr lang="en-GB" b="1">
                  <a:solidFill>
                    <a:prstClr val="black"/>
                  </a:solidFill>
                  <a:latin typeface="Arial" panose="020B0604020202020204" pitchFamily="34" charset="0"/>
                  <a:cs typeface="Arial" panose="020B0604020202020204" pitchFamily="34" charset="0"/>
                </a:rPr>
                <a:t>| Ggplot2 </a:t>
              </a:r>
              <a:r>
                <a:rPr lang="en-GB" sz="1050" b="1">
                  <a:solidFill>
                    <a:prstClr val="black"/>
                  </a:solidFill>
                  <a:latin typeface="Arial" panose="020B0604020202020204" pitchFamily="34" charset="0"/>
                  <a:cs typeface="Arial" panose="020B0604020202020204" pitchFamily="34" charset="0"/>
                </a:rPr>
                <a:t> </a:t>
              </a:r>
              <a:r>
                <a:rPr lang="en-GB" b="1">
                  <a:solidFill>
                    <a:prstClr val="black"/>
                  </a:solidFill>
                  <a:latin typeface="Arial" panose="020B0604020202020204" pitchFamily="34" charset="0"/>
                  <a:cs typeface="Arial" panose="020B0604020202020204" pitchFamily="34" charset="0"/>
                </a:rPr>
                <a:t>| gmodels2</a:t>
              </a:r>
              <a:endParaRPr lang="en-IN" sz="1800">
                <a:solidFill>
                  <a:schemeClr val="bg1"/>
                </a:solidFill>
                <a:latin typeface="Arial" panose="020B06040202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114CFD33-BDF9-4DA6-B354-DEE7A5EF49A5}"/>
                </a:ext>
              </a:extLst>
            </p:cNvPr>
            <p:cNvCxnSpPr/>
            <p:nvPr/>
          </p:nvCxnSpPr>
          <p:spPr>
            <a:xfrm>
              <a:off x="6018052" y="6282307"/>
              <a:ext cx="0" cy="1511556"/>
            </a:xfrm>
            <a:prstGeom prst="line">
              <a:avLst/>
            </a:prstGeom>
            <a:ln w="28575"/>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5871211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a:spAutoFit/>
      </a:bodyPr>
      <a:lstStyle>
        <a:defPPr algn="l">
          <a:defRPr sz="1800" dirty="0">
            <a:solidFill>
              <a:schemeClr val="bg1"/>
            </a:solidFill>
            <a:latin typeface="Arial" panose="020B0604020202020204" pitchFamily="34" charset="0"/>
            <a:cs typeface="Arial" panose="020B0604020202020204"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B2FCA294A71634F83FBA737B0168A6F" ma:contentTypeVersion="7" ma:contentTypeDescription="Create a new document." ma:contentTypeScope="" ma:versionID="dc69ae2620b6dec6fa0768bce336d82a">
  <xsd:schema xmlns:xsd="http://www.w3.org/2001/XMLSchema" xmlns:xs="http://www.w3.org/2001/XMLSchema" xmlns:p="http://schemas.microsoft.com/office/2006/metadata/properties" xmlns:ns3="7f27ebbe-614c-44ca-89b9-7165f08be0b6" xmlns:ns4="84835ea5-b7d8-49a9-beac-25c8e5d42ab2" targetNamespace="http://schemas.microsoft.com/office/2006/metadata/properties" ma:root="true" ma:fieldsID="e0910e35effedb152b2ea72e99db2267" ns3:_="" ns4:_="">
    <xsd:import namespace="7f27ebbe-614c-44ca-89b9-7165f08be0b6"/>
    <xsd:import namespace="84835ea5-b7d8-49a9-beac-25c8e5d42ab2"/>
    <xsd:element name="properties">
      <xsd:complexType>
        <xsd:sequence>
          <xsd:element name="documentManagement">
            <xsd:complexType>
              <xsd:all>
                <xsd:element ref="ns3:_activity" minOccurs="0"/>
                <xsd:element ref="ns3:MediaServiceMetadata" minOccurs="0"/>
                <xsd:element ref="ns3:MediaServiceFastMetadata" minOccurs="0"/>
                <xsd:element ref="ns3:MediaServiceObjectDetectorVersion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f27ebbe-614c-44ca-89b9-7165f08be0b6"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4835ea5-b7d8-49a9-beac-25c8e5d42ab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7f27ebbe-614c-44ca-89b9-7165f08be0b6" xsi:nil="true"/>
  </documentManagement>
</p:properties>
</file>

<file path=customXml/itemProps1.xml><?xml version="1.0" encoding="utf-8"?>
<ds:datastoreItem xmlns:ds="http://schemas.openxmlformats.org/officeDocument/2006/customXml" ds:itemID="{2B67ECE2-B585-49B4-AC4F-208A5ADE8EDD}">
  <ds:schemaRefs>
    <ds:schemaRef ds:uri="7f27ebbe-614c-44ca-89b9-7165f08be0b6"/>
    <ds:schemaRef ds:uri="84835ea5-b7d8-49a9-beac-25c8e5d42ab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CCDB8952-9F4C-4BE2-9D2A-FA703B83C7F3}">
  <ds:schemaRefs>
    <ds:schemaRef ds:uri="http://schemas.microsoft.com/sharepoint/v3/contenttype/forms"/>
  </ds:schemaRefs>
</ds:datastoreItem>
</file>

<file path=customXml/itemProps3.xml><?xml version="1.0" encoding="utf-8"?>
<ds:datastoreItem xmlns:ds="http://schemas.openxmlformats.org/officeDocument/2006/customXml" ds:itemID="{8359E281-0805-473C-83CA-DCD39C15BAB4}">
  <ds:schemaRefs>
    <ds:schemaRef ds:uri="7f27ebbe-614c-44ca-89b9-7165f08be0b6"/>
    <ds:schemaRef ds:uri="84835ea5-b7d8-49a9-beac-25c8e5d42ab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1081</TotalTime>
  <Words>2512</Words>
  <Application>Microsoft Office PowerPoint</Application>
  <PresentationFormat>Custom</PresentationFormat>
  <Paragraphs>312</Paragraphs>
  <Slides>25</Slides>
  <Notes>16</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25</vt:i4>
      </vt:variant>
    </vt:vector>
  </HeadingPairs>
  <TitlesOfParts>
    <vt:vector size="32" baseType="lpstr">
      <vt:lpstr>Arial,Sans-Serif</vt:lpstr>
      <vt:lpstr>DengXian</vt:lpstr>
      <vt:lpstr>Arial</vt:lpstr>
      <vt:lpstr>Times New Roman</vt:lpstr>
      <vt:lpstr>Calibri</vt:lpstr>
      <vt:lpstr>Office Theme</vt:lpstr>
      <vt:lpstr>Office Theme</vt:lpstr>
      <vt:lpstr>PowerPoint Presentation</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Professional Modern Business Project Presentation</dc:title>
  <dc:creator>riyanshi shah</dc:creator>
  <cp:lastModifiedBy>Shah, Moksha</cp:lastModifiedBy>
  <cp:revision>14</cp:revision>
  <dcterms:created xsi:type="dcterms:W3CDTF">2006-08-16T00:00:00Z</dcterms:created>
  <dcterms:modified xsi:type="dcterms:W3CDTF">2023-12-12T01:00:25Z</dcterms:modified>
  <dc:identifier>DAFxb_8HVao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0x0101001B2FCA294A71634F83FBA737B0168A6F</vt:lpwstr>
  </property>
</Properties>
</file>

<file path=docProps/thumbnail.jpeg>
</file>